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0B0F0"/>
    <a:srgbClr val="154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25" autoAdjust="0"/>
    <p:restoredTop sz="94627"/>
  </p:normalViewPr>
  <p:slideViewPr>
    <p:cSldViewPr snapToGrid="0" snapToObjects="1">
      <p:cViewPr varScale="1">
        <p:scale>
          <a:sx n="70" d="100"/>
          <a:sy n="70" d="100"/>
        </p:scale>
        <p:origin x="1860" y="6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DD9B4-665A-2A47-A353-023BB7CA0E2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2D1F4-1846-F846-B437-791965616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1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2D1F4-1846-F846-B437-7919656162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7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  <a:prstGeom prst="rect">
            <a:avLst/>
          </a:prstGeo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153F5591-4ADF-774B-B851-1085C849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153F5591-4ADF-774B-B851-1085C849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0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153F5591-4ADF-774B-B851-1085C849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9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153F5591-4ADF-774B-B851-1085C849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2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153F5591-4ADF-774B-B851-1085C849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0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153F5591-4ADF-774B-B851-1085C849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5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153F5591-4ADF-774B-B851-1085C849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153F5591-4ADF-774B-B851-1085C849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0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153F5591-4ADF-774B-B851-1085C849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4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153F5591-4ADF-774B-B851-1085C849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153F5591-4ADF-774B-B851-1085C849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2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52FF92-07D5-D64F-9315-37DC478E3ED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831FC9-876C-DF43-9827-45C36416ED96}"/>
              </a:ext>
            </a:extLst>
          </p:cNvPr>
          <p:cNvSpPr txBox="1"/>
          <p:nvPr/>
        </p:nvSpPr>
        <p:spPr>
          <a:xfrm>
            <a:off x="270314" y="2244015"/>
            <a:ext cx="723178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54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F-35 Electro-Optical Targeting System </a:t>
            </a:r>
          </a:p>
          <a:p>
            <a:pPr algn="ctr"/>
            <a:r>
              <a:rPr lang="en-US" sz="1100" b="1" dirty="0">
                <a:solidFill>
                  <a:srgbClr val="154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Producibility Improvements Save More Than $</a:t>
            </a:r>
            <a:r>
              <a:rPr lang="en-US" sz="1100" b="1" dirty="0" smtClean="0">
                <a:solidFill>
                  <a:srgbClr val="154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224M</a:t>
            </a:r>
            <a:endParaRPr lang="en-US" sz="1100" b="1" dirty="0">
              <a:solidFill>
                <a:srgbClr val="1543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26C8DB-4D83-964A-A8AE-889DCC148218}"/>
              </a:ext>
            </a:extLst>
          </p:cNvPr>
          <p:cNvSpPr txBox="1"/>
          <p:nvPr/>
        </p:nvSpPr>
        <p:spPr>
          <a:xfrm>
            <a:off x="518984" y="5780619"/>
            <a:ext cx="23131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The Office of Naval Research ManTech Program’s Electro-Optics Center conducted projects, executed under six phases, that are significantly improving the affordability of the F-35 Electro-Optical Targeting System (EOTS). EOTS is a high-performance, lightweight, multi-functional system for precision air-to-air and air-to-surface targeting. The system provides high-resolution imagery, automatic tracking, infrared search-and-track, laser designation with range finding, and laser spot tracking at greatly increased standoff ranges. Funded by the Air Force, Navy, and Defense-Wide Manufacturing Science &amp; Technology Program, the EOTS efforts have optimized manufacturing processes for F-35 infrared components, including the integrated Dewar cooler (IDC) and the focal-plane array (FPA). </a:t>
            </a: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62E7A-8373-C343-B5DD-985664F5537E}"/>
              </a:ext>
            </a:extLst>
          </p:cNvPr>
          <p:cNvSpPr txBox="1"/>
          <p:nvPr/>
        </p:nvSpPr>
        <p:spPr>
          <a:xfrm>
            <a:off x="2898141" y="5780619"/>
            <a:ext cx="219763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Phases 1-3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implementation of improved and automated FPA and IDC manufacturing processes, tools, and equipment (significantly reduced cost and increased yield and reliability). 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Phase 4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is transitioning the mid-wave infrared IDC to a high operating temperature advanced detector (will increase capacity, significantly reduce FPA cost and increase the reliability). 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Phase 5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is implementing an FPA batch manufacturing process (significantly lowers manufacturing costs) and automating the lower vacuum assembly test station (significantly decreases manufacturing time and rework costs).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Phase 6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is implementing an in-situ etch and passivation tool (improves yield and reliability and reduces cost) and implementing wafer photolithography improvements (streamlines manufacturing process, reduces cost, and improves yield).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AD2B2E-B60B-CA48-9A12-D0FFF874E2CA}"/>
              </a:ext>
            </a:extLst>
          </p:cNvPr>
          <p:cNvSpPr txBox="1"/>
          <p:nvPr/>
        </p:nvSpPr>
        <p:spPr>
          <a:xfrm>
            <a:off x="5103135" y="5769271"/>
            <a:ext cx="23054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Phase 1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The project increased the Manufacturing Readiness Level from 4 to 8 while reducing the cost per IDC assembly by 19%, saving over $117M. The return on investment (ROI) is over 25X for the F-35 Program.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Phase 2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The project provided affordability savings of over $18M.  The ROI is over 43X for the F-35 Program.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Phase 3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The project provided affordability savings of over $5M.  The ROI is over 7X for the F-35 Program.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Phase 4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The project is expected to save over $62M for the F-35 Program when implemented in 2021. 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Phase 5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The project is expected to save over $19M for the F-35 Program when implemented in 2021. 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Phase 6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The project is expected to save over $3M for the F-35 Program when implemented in 2022. 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Total Estimated Savings of More Than $224M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1D068-49C3-664C-9CE9-D5CC4E7C804A}"/>
              </a:ext>
            </a:extLst>
          </p:cNvPr>
          <p:cNvSpPr txBox="1"/>
          <p:nvPr/>
        </p:nvSpPr>
        <p:spPr>
          <a:xfrm>
            <a:off x="518984" y="5561293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26F245-D40D-8C4D-AAED-5DFC2FFAC596}"/>
              </a:ext>
            </a:extLst>
          </p:cNvPr>
          <p:cNvSpPr txBox="1"/>
          <p:nvPr/>
        </p:nvSpPr>
        <p:spPr>
          <a:xfrm>
            <a:off x="2888615" y="5571074"/>
            <a:ext cx="1704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66C03C-CFD1-6D4B-8CF1-ECBE0D0E89CA}"/>
              </a:ext>
            </a:extLst>
          </p:cNvPr>
          <p:cNvSpPr txBox="1"/>
          <p:nvPr/>
        </p:nvSpPr>
        <p:spPr>
          <a:xfrm>
            <a:off x="5102054" y="5556141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WARFIGHTER BENEFITS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DD6E24-3979-8F40-AB3D-7CC6CDEA0DA7}"/>
              </a:ext>
            </a:extLst>
          </p:cNvPr>
          <p:cNvSpPr txBox="1"/>
          <p:nvPr/>
        </p:nvSpPr>
        <p:spPr>
          <a:xfrm>
            <a:off x="518984" y="9135548"/>
            <a:ext cx="69197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The F-35 EOTS Producibility Phase 1 project was awarded the 2015 Defense Manufacturing Technology Achievement Award. </a:t>
            </a:r>
            <a:endParaRPr lang="en-US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025DD9-180B-BB41-B751-C69AC517DD93}"/>
              </a:ext>
            </a:extLst>
          </p:cNvPr>
          <p:cNvSpPr txBox="1"/>
          <p:nvPr/>
        </p:nvSpPr>
        <p:spPr>
          <a:xfrm>
            <a:off x="506691" y="8909839"/>
            <a:ext cx="1665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 FACT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F78B1E-F8CC-42D7-A8AF-D46F3A887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1" y="3041617"/>
            <a:ext cx="3200400" cy="21290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97758F8-0697-4C89-BE98-C3B9BCB19C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548"/>
          <a:stretch/>
        </p:blipFill>
        <p:spPr>
          <a:xfrm>
            <a:off x="3981451" y="3036571"/>
            <a:ext cx="3200400" cy="215587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09699C6-558D-4374-A565-1F4F51ABB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5224101"/>
            <a:ext cx="65913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900" b="1" dirty="0"/>
              <a:t>Six phases of Navy ManTech projects are significantly improving the affordability of F-35 infrared components</a:t>
            </a:r>
            <a:endParaRPr lang="en-US" sz="9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422B00-FA3E-4745-9733-3B923F315C21}"/>
              </a:ext>
            </a:extLst>
          </p:cNvPr>
          <p:cNvSpPr txBox="1"/>
          <p:nvPr/>
        </p:nvSpPr>
        <p:spPr>
          <a:xfrm>
            <a:off x="7020271" y="9782692"/>
            <a:ext cx="75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NRE </a:t>
            </a:r>
            <a:r>
              <a:rPr lang="en-US" sz="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n-US" sz="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ooter Placeholder">
            <a:extLst>
              <a:ext uri="{FF2B5EF4-FFF2-40B4-BE49-F238E27FC236}">
                <a16:creationId xmlns:a16="http://schemas.microsoft.com/office/drawing/2014/main" id="{51CC44D0-AD00-4DE9-B4BC-121E0BD1A9F5}"/>
              </a:ext>
            </a:extLst>
          </p:cNvPr>
          <p:cNvSpPr>
            <a:spLocks noGrp="1"/>
          </p:cNvSpPr>
          <p:nvPr/>
        </p:nvSpPr>
        <p:spPr>
          <a:xfrm>
            <a:off x="5068305" y="9740079"/>
            <a:ext cx="2060486" cy="2971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700" b="1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Statement A: Approved for public release; distribution is unlimited. </a:t>
            </a:r>
          </a:p>
        </p:txBody>
      </p:sp>
    </p:spTree>
    <p:extLst>
      <p:ext uri="{BB962C8B-B14F-4D97-AF65-F5344CB8AC3E}">
        <p14:creationId xmlns:p14="http://schemas.microsoft.com/office/powerpoint/2010/main" val="1239142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1305</TotalTime>
  <Words>471</Words>
  <Application>Microsoft Office PowerPoint</Application>
  <PresentationFormat>Custom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Wright</dc:creator>
  <cp:lastModifiedBy>Kenneth S. Freyvogel</cp:lastModifiedBy>
  <cp:revision>69</cp:revision>
  <dcterms:created xsi:type="dcterms:W3CDTF">2018-01-30T21:13:37Z</dcterms:created>
  <dcterms:modified xsi:type="dcterms:W3CDTF">2021-02-10T14:16:09Z</dcterms:modified>
</cp:coreProperties>
</file>