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6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EF"/>
    <a:srgbClr val="00B0F0"/>
    <a:srgbClr val="1543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5225" autoAdjust="0"/>
    <p:restoredTop sz="94627"/>
  </p:normalViewPr>
  <p:slideViewPr>
    <p:cSldViewPr snapToGrid="0" snapToObjects="1">
      <p:cViewPr>
        <p:scale>
          <a:sx n="144" d="100"/>
          <a:sy n="144" d="100"/>
        </p:scale>
        <p:origin x="68" y="-3892"/>
      </p:cViewPr>
      <p:guideLst>
        <p:guide orient="horz" pos="3168"/>
        <p:guide pos="2448"/>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EDD9B4-665A-2A47-A353-023BB7CA0E23}" type="datetimeFigureOut">
              <a:rPr lang="en-US" smtClean="0"/>
              <a:t>6/11/2019</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22D1F4-1846-F846-B437-791965616270}" type="slidenum">
              <a:rPr lang="en-US" smtClean="0"/>
              <a:t>‹#›</a:t>
            </a:fld>
            <a:endParaRPr lang="en-US"/>
          </a:p>
        </p:txBody>
      </p:sp>
    </p:spTree>
    <p:extLst>
      <p:ext uri="{BB962C8B-B14F-4D97-AF65-F5344CB8AC3E}">
        <p14:creationId xmlns:p14="http://schemas.microsoft.com/office/powerpoint/2010/main" val="3399318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22D1F4-1846-F846-B437-7919656162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5770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a:prstGeom prst="rect">
            <a:avLst/>
          </a:prstGeo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a:prstGeom prst="rect">
            <a:avLst/>
          </a:prstGeo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a:xfrm>
            <a:off x="534353" y="9322649"/>
            <a:ext cx="1748790" cy="535517"/>
          </a:xfrm>
          <a:prstGeom prst="rect">
            <a:avLst/>
          </a:prstGeom>
        </p:spPr>
        <p:txBody>
          <a:bodyPr/>
          <a:lstStyle/>
          <a:p>
            <a:endParaRPr lang="en-US">
              <a:solidFill>
                <a:prstClr val="black"/>
              </a:solidFill>
            </a:endParaRPr>
          </a:p>
        </p:txBody>
      </p:sp>
      <p:sp>
        <p:nvSpPr>
          <p:cNvPr id="5" name="Footer Placeholder 4"/>
          <p:cNvSpPr>
            <a:spLocks noGrp="1"/>
          </p:cNvSpPr>
          <p:nvPr>
            <p:ph type="ftr" sz="quarter" idx="11"/>
          </p:nvPr>
        </p:nvSpPr>
        <p:spPr>
          <a:xfrm>
            <a:off x="2574608" y="9322649"/>
            <a:ext cx="2623185" cy="535517"/>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5489258" y="9322649"/>
            <a:ext cx="1748790" cy="535517"/>
          </a:xfrm>
          <a:prstGeom prst="rect">
            <a:avLst/>
          </a:prstGeom>
        </p:spPr>
        <p:txBody>
          <a:bodyPr/>
          <a:lstStyle/>
          <a:p>
            <a:fld id="{153F5591-4ADF-774B-B851-1085C8499D4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899900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4353" y="535519"/>
            <a:ext cx="6703695" cy="1944159"/>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534353" y="2677584"/>
            <a:ext cx="6703695" cy="6381962"/>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34353" y="9322649"/>
            <a:ext cx="1748790" cy="535517"/>
          </a:xfrm>
          <a:prstGeom prst="rect">
            <a:avLst/>
          </a:prstGeom>
        </p:spPr>
        <p:txBody>
          <a:bodyPr/>
          <a:lstStyle/>
          <a:p>
            <a:endParaRPr lang="en-US">
              <a:solidFill>
                <a:prstClr val="black"/>
              </a:solidFill>
            </a:endParaRPr>
          </a:p>
        </p:txBody>
      </p:sp>
      <p:sp>
        <p:nvSpPr>
          <p:cNvPr id="5" name="Footer Placeholder 4"/>
          <p:cNvSpPr>
            <a:spLocks noGrp="1"/>
          </p:cNvSpPr>
          <p:nvPr>
            <p:ph type="ftr" sz="quarter" idx="11"/>
          </p:nvPr>
        </p:nvSpPr>
        <p:spPr>
          <a:xfrm>
            <a:off x="2574608" y="9322649"/>
            <a:ext cx="2623185" cy="535517"/>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5489258" y="9322649"/>
            <a:ext cx="1748790" cy="535517"/>
          </a:xfrm>
          <a:prstGeom prst="rect">
            <a:avLst/>
          </a:prstGeom>
        </p:spPr>
        <p:txBody>
          <a:bodyPr/>
          <a:lstStyle/>
          <a:p>
            <a:fld id="{153F5591-4ADF-774B-B851-1085C8499D4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89659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34353" y="9322649"/>
            <a:ext cx="1748790" cy="535517"/>
          </a:xfrm>
          <a:prstGeom prst="rect">
            <a:avLst/>
          </a:prstGeom>
        </p:spPr>
        <p:txBody>
          <a:bodyPr/>
          <a:lstStyle/>
          <a:p>
            <a:endParaRPr lang="en-US">
              <a:solidFill>
                <a:prstClr val="black"/>
              </a:solidFill>
            </a:endParaRPr>
          </a:p>
        </p:txBody>
      </p:sp>
      <p:sp>
        <p:nvSpPr>
          <p:cNvPr id="5" name="Footer Placeholder 4"/>
          <p:cNvSpPr>
            <a:spLocks noGrp="1"/>
          </p:cNvSpPr>
          <p:nvPr>
            <p:ph type="ftr" sz="quarter" idx="11"/>
          </p:nvPr>
        </p:nvSpPr>
        <p:spPr>
          <a:xfrm>
            <a:off x="2574608" y="9322649"/>
            <a:ext cx="2623185" cy="535517"/>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5489258" y="9322649"/>
            <a:ext cx="1748790" cy="535517"/>
          </a:xfrm>
          <a:prstGeom prst="rect">
            <a:avLst/>
          </a:prstGeom>
        </p:spPr>
        <p:txBody>
          <a:bodyPr/>
          <a:lstStyle/>
          <a:p>
            <a:fld id="{153F5591-4ADF-774B-B851-1085C8499D4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14680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4353" y="535519"/>
            <a:ext cx="6703695" cy="1944159"/>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534353" y="2677584"/>
            <a:ext cx="6703695" cy="6381962"/>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34353" y="9322649"/>
            <a:ext cx="1748790" cy="535517"/>
          </a:xfrm>
          <a:prstGeom prst="rect">
            <a:avLst/>
          </a:prstGeom>
        </p:spPr>
        <p:txBody>
          <a:bodyPr/>
          <a:lstStyle/>
          <a:p>
            <a:endParaRPr lang="en-US">
              <a:solidFill>
                <a:prstClr val="black"/>
              </a:solidFill>
            </a:endParaRPr>
          </a:p>
        </p:txBody>
      </p:sp>
      <p:sp>
        <p:nvSpPr>
          <p:cNvPr id="5" name="Footer Placeholder 4"/>
          <p:cNvSpPr>
            <a:spLocks noGrp="1"/>
          </p:cNvSpPr>
          <p:nvPr>
            <p:ph type="ftr" sz="quarter" idx="11"/>
          </p:nvPr>
        </p:nvSpPr>
        <p:spPr>
          <a:xfrm>
            <a:off x="2574608" y="9322649"/>
            <a:ext cx="2623185" cy="535517"/>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5489258" y="9322649"/>
            <a:ext cx="1748790" cy="535517"/>
          </a:xfrm>
          <a:prstGeom prst="rect">
            <a:avLst/>
          </a:prstGeom>
        </p:spPr>
        <p:txBody>
          <a:bodyPr/>
          <a:lstStyle/>
          <a:p>
            <a:fld id="{153F5591-4ADF-774B-B851-1085C8499D4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58377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a:prstGeom prst="rect">
            <a:avLst/>
          </a:prstGeo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a:prstGeom prst="rect">
            <a:avLst/>
          </a:prstGeo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4353" y="9322649"/>
            <a:ext cx="1748790" cy="535517"/>
          </a:xfrm>
          <a:prstGeom prst="rect">
            <a:avLst/>
          </a:prstGeom>
        </p:spPr>
        <p:txBody>
          <a:bodyPr/>
          <a:lstStyle/>
          <a:p>
            <a:endParaRPr lang="en-US">
              <a:solidFill>
                <a:prstClr val="black"/>
              </a:solidFill>
            </a:endParaRPr>
          </a:p>
        </p:txBody>
      </p:sp>
      <p:sp>
        <p:nvSpPr>
          <p:cNvPr id="5" name="Footer Placeholder 4"/>
          <p:cNvSpPr>
            <a:spLocks noGrp="1"/>
          </p:cNvSpPr>
          <p:nvPr>
            <p:ph type="ftr" sz="quarter" idx="11"/>
          </p:nvPr>
        </p:nvSpPr>
        <p:spPr>
          <a:xfrm>
            <a:off x="2574608" y="9322649"/>
            <a:ext cx="2623185" cy="535517"/>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5489258" y="9322649"/>
            <a:ext cx="1748790" cy="535517"/>
          </a:xfrm>
          <a:prstGeom prst="rect">
            <a:avLst/>
          </a:prstGeom>
        </p:spPr>
        <p:txBody>
          <a:bodyPr/>
          <a:lstStyle/>
          <a:p>
            <a:fld id="{153F5591-4ADF-774B-B851-1085C8499D4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069389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4353" y="535519"/>
            <a:ext cx="6703695" cy="1944159"/>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34353" y="9322649"/>
            <a:ext cx="1748790" cy="535517"/>
          </a:xfrm>
          <a:prstGeom prst="rect">
            <a:avLst/>
          </a:prstGeom>
        </p:spPr>
        <p:txBody>
          <a:bodyPr/>
          <a:lstStyle/>
          <a:p>
            <a:endParaRPr lang="en-US">
              <a:solidFill>
                <a:prstClr val="black"/>
              </a:solidFill>
            </a:endParaRPr>
          </a:p>
        </p:txBody>
      </p:sp>
      <p:sp>
        <p:nvSpPr>
          <p:cNvPr id="6" name="Footer Placeholder 5"/>
          <p:cNvSpPr>
            <a:spLocks noGrp="1"/>
          </p:cNvSpPr>
          <p:nvPr>
            <p:ph type="ftr" sz="quarter" idx="11"/>
          </p:nvPr>
        </p:nvSpPr>
        <p:spPr>
          <a:xfrm>
            <a:off x="2574608" y="9322649"/>
            <a:ext cx="2623185" cy="535517"/>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5489258" y="9322649"/>
            <a:ext cx="1748790" cy="535517"/>
          </a:xfrm>
          <a:prstGeom prst="rect">
            <a:avLst/>
          </a:prstGeom>
        </p:spPr>
        <p:txBody>
          <a:bodyPr/>
          <a:lstStyle/>
          <a:p>
            <a:fld id="{153F5591-4ADF-774B-B851-1085C8499D4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19498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a:prstGeom prst="rect">
            <a:avLst/>
          </a:prstGeo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a:prstGeom prst="rect">
            <a:avLst/>
          </a:prstGeo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534353" y="9322649"/>
            <a:ext cx="1748790" cy="535517"/>
          </a:xfrm>
          <a:prstGeom prst="rect">
            <a:avLst/>
          </a:prstGeom>
        </p:spPr>
        <p:txBody>
          <a:bodyPr/>
          <a:lstStyle/>
          <a:p>
            <a:endParaRPr lang="en-US">
              <a:solidFill>
                <a:prstClr val="black"/>
              </a:solidFill>
            </a:endParaRPr>
          </a:p>
        </p:txBody>
      </p:sp>
      <p:sp>
        <p:nvSpPr>
          <p:cNvPr id="8" name="Footer Placeholder 7"/>
          <p:cNvSpPr>
            <a:spLocks noGrp="1"/>
          </p:cNvSpPr>
          <p:nvPr>
            <p:ph type="ftr" sz="quarter" idx="11"/>
          </p:nvPr>
        </p:nvSpPr>
        <p:spPr>
          <a:xfrm>
            <a:off x="2574608" y="9322649"/>
            <a:ext cx="2623185" cy="535517"/>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5489258" y="9322649"/>
            <a:ext cx="1748790" cy="535517"/>
          </a:xfrm>
          <a:prstGeom prst="rect">
            <a:avLst/>
          </a:prstGeom>
        </p:spPr>
        <p:txBody>
          <a:bodyPr/>
          <a:lstStyle/>
          <a:p>
            <a:fld id="{153F5591-4ADF-774B-B851-1085C8499D4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310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4353" y="535519"/>
            <a:ext cx="6703695" cy="1944159"/>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a:xfrm>
            <a:off x="534353" y="9322649"/>
            <a:ext cx="1748790" cy="535517"/>
          </a:xfrm>
          <a:prstGeom prst="rect">
            <a:avLst/>
          </a:prstGeom>
        </p:spPr>
        <p:txBody>
          <a:bodyPr/>
          <a:lstStyle/>
          <a:p>
            <a:endParaRPr lang="en-US">
              <a:solidFill>
                <a:prstClr val="black"/>
              </a:solidFill>
            </a:endParaRPr>
          </a:p>
        </p:txBody>
      </p:sp>
      <p:sp>
        <p:nvSpPr>
          <p:cNvPr id="4" name="Footer Placeholder 3"/>
          <p:cNvSpPr>
            <a:spLocks noGrp="1"/>
          </p:cNvSpPr>
          <p:nvPr>
            <p:ph type="ftr" sz="quarter" idx="11"/>
          </p:nvPr>
        </p:nvSpPr>
        <p:spPr>
          <a:xfrm>
            <a:off x="2574608" y="9322649"/>
            <a:ext cx="2623185" cy="535517"/>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5489258" y="9322649"/>
            <a:ext cx="1748790" cy="535517"/>
          </a:xfrm>
          <a:prstGeom prst="rect">
            <a:avLst/>
          </a:prstGeom>
        </p:spPr>
        <p:txBody>
          <a:bodyPr/>
          <a:lstStyle/>
          <a:p>
            <a:fld id="{153F5591-4ADF-774B-B851-1085C8499D4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96133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34353" y="9322649"/>
            <a:ext cx="1748790" cy="535517"/>
          </a:xfrm>
          <a:prstGeom prst="rect">
            <a:avLst/>
          </a:prstGeom>
        </p:spPr>
        <p:txBody>
          <a:bodyPr/>
          <a:lstStyle/>
          <a:p>
            <a:endParaRPr lang="en-US">
              <a:solidFill>
                <a:prstClr val="black"/>
              </a:solidFill>
            </a:endParaRPr>
          </a:p>
        </p:txBody>
      </p:sp>
      <p:sp>
        <p:nvSpPr>
          <p:cNvPr id="3" name="Footer Placeholder 2"/>
          <p:cNvSpPr>
            <a:spLocks noGrp="1"/>
          </p:cNvSpPr>
          <p:nvPr>
            <p:ph type="ftr" sz="quarter" idx="11"/>
          </p:nvPr>
        </p:nvSpPr>
        <p:spPr>
          <a:xfrm>
            <a:off x="2574608" y="9322649"/>
            <a:ext cx="2623185" cy="535517"/>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5489258" y="9322649"/>
            <a:ext cx="1748790" cy="535517"/>
          </a:xfrm>
          <a:prstGeom prst="rect">
            <a:avLst/>
          </a:prstGeom>
        </p:spPr>
        <p:txBody>
          <a:bodyPr/>
          <a:lstStyle/>
          <a:p>
            <a:fld id="{153F5591-4ADF-774B-B851-1085C8499D4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51695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a:prstGeom prst="rect">
            <a:avLst/>
          </a:prstGeo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a:prstGeom prst="rect">
            <a:avLst/>
          </a:prstGeo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a:prstGeom prst="rect">
            <a:avLst/>
          </a:prstGeo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a:xfrm>
            <a:off x="534353" y="9322649"/>
            <a:ext cx="1748790" cy="535517"/>
          </a:xfrm>
          <a:prstGeom prst="rect">
            <a:avLst/>
          </a:prstGeom>
        </p:spPr>
        <p:txBody>
          <a:bodyPr/>
          <a:lstStyle/>
          <a:p>
            <a:endParaRPr lang="en-US">
              <a:solidFill>
                <a:prstClr val="black"/>
              </a:solidFill>
            </a:endParaRPr>
          </a:p>
        </p:txBody>
      </p:sp>
      <p:sp>
        <p:nvSpPr>
          <p:cNvPr id="6" name="Footer Placeholder 5"/>
          <p:cNvSpPr>
            <a:spLocks noGrp="1"/>
          </p:cNvSpPr>
          <p:nvPr>
            <p:ph type="ftr" sz="quarter" idx="11"/>
          </p:nvPr>
        </p:nvSpPr>
        <p:spPr>
          <a:xfrm>
            <a:off x="2574608" y="9322649"/>
            <a:ext cx="2623185" cy="535517"/>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5489258" y="9322649"/>
            <a:ext cx="1748790" cy="535517"/>
          </a:xfrm>
          <a:prstGeom prst="rect">
            <a:avLst/>
          </a:prstGeom>
        </p:spPr>
        <p:txBody>
          <a:bodyPr/>
          <a:lstStyle/>
          <a:p>
            <a:fld id="{153F5591-4ADF-774B-B851-1085C8499D4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16522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a:prstGeom prst="rect">
            <a:avLst/>
          </a:prstGeo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a:prstGeom prst="rect">
            <a:avLst/>
          </a:prstGeo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a:prstGeom prst="rect">
            <a:avLst/>
          </a:prstGeo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a:xfrm>
            <a:off x="534353" y="9322649"/>
            <a:ext cx="1748790" cy="535517"/>
          </a:xfrm>
          <a:prstGeom prst="rect">
            <a:avLst/>
          </a:prstGeom>
        </p:spPr>
        <p:txBody>
          <a:bodyPr/>
          <a:lstStyle/>
          <a:p>
            <a:endParaRPr lang="en-US">
              <a:solidFill>
                <a:prstClr val="black"/>
              </a:solidFill>
            </a:endParaRPr>
          </a:p>
        </p:txBody>
      </p:sp>
      <p:sp>
        <p:nvSpPr>
          <p:cNvPr id="6" name="Footer Placeholder 5"/>
          <p:cNvSpPr>
            <a:spLocks noGrp="1"/>
          </p:cNvSpPr>
          <p:nvPr>
            <p:ph type="ftr" sz="quarter" idx="11"/>
          </p:nvPr>
        </p:nvSpPr>
        <p:spPr>
          <a:xfrm>
            <a:off x="2574608" y="9322649"/>
            <a:ext cx="2623185" cy="535517"/>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5489258" y="9322649"/>
            <a:ext cx="1748790" cy="535517"/>
          </a:xfrm>
          <a:prstGeom prst="rect">
            <a:avLst/>
          </a:prstGeom>
        </p:spPr>
        <p:txBody>
          <a:bodyPr/>
          <a:lstStyle/>
          <a:p>
            <a:fld id="{153F5591-4ADF-774B-B851-1085C8499D42}"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203522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452FF92-07D5-D64F-9315-37DC478E3EDE}"/>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0"/>
            <a:ext cx="7772400" cy="10058400"/>
          </a:xfrm>
          <a:prstGeom prst="rect">
            <a:avLst/>
          </a:prstGeom>
        </p:spPr>
      </p:pic>
    </p:spTree>
    <p:extLst>
      <p:ext uri="{BB962C8B-B14F-4D97-AF65-F5344CB8AC3E}">
        <p14:creationId xmlns:p14="http://schemas.microsoft.com/office/powerpoint/2010/main" val="30569215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ao.gov/assets/700/692307.pdf"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www.military.com/defensetech/2018/08/28/f-35-helmet-bug-means-only-expert-pilots-can-do-night-carrier-landings.html"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5831FC9-876C-DF43-9827-45C36416ED96}"/>
              </a:ext>
            </a:extLst>
          </p:cNvPr>
          <p:cNvSpPr txBox="1"/>
          <p:nvPr/>
        </p:nvSpPr>
        <p:spPr>
          <a:xfrm>
            <a:off x="215081" y="1979680"/>
            <a:ext cx="7510710" cy="1231106"/>
          </a:xfrm>
          <a:prstGeom prst="rect">
            <a:avLst/>
          </a:prstGeom>
          <a:noFill/>
        </p:spPr>
        <p:txBody>
          <a:bodyPr wrap="none" rtlCol="0">
            <a:spAutoFit/>
          </a:bodyPr>
          <a:lstStyle/>
          <a:p>
            <a:pPr lvl="0" algn="ctr">
              <a:defRPr/>
            </a:pPr>
            <a:r>
              <a:rPr lang="en-US" sz="3000" b="1" dirty="0">
                <a:solidFill>
                  <a:srgbClr val="15436D"/>
                </a:solidFill>
                <a:latin typeface="Arial" panose="020B0604020202020204" pitchFamily="34" charset="0"/>
                <a:cs typeface="Arial" panose="020B0604020202020204" pitchFamily="34" charset="0"/>
              </a:rPr>
              <a:t>ManTech Improves Manufacturability of </a:t>
            </a:r>
          </a:p>
          <a:p>
            <a:pPr lvl="0" algn="ctr">
              <a:defRPr/>
            </a:pPr>
            <a:r>
              <a:rPr lang="en-US" sz="3000" b="1" dirty="0">
                <a:solidFill>
                  <a:srgbClr val="15436D"/>
                </a:solidFill>
                <a:latin typeface="Arial" panose="020B0604020202020204" pitchFamily="34" charset="0"/>
                <a:cs typeface="Arial" panose="020B0604020202020204" pitchFamily="34" charset="0"/>
              </a:rPr>
              <a:t>F-35 OLED Helmet-Mounted Display </a:t>
            </a:r>
          </a:p>
          <a:p>
            <a:pPr lvl="0" algn="ctr">
              <a:defRPr/>
            </a:pPr>
            <a:r>
              <a:rPr lang="en-US" sz="1400" dirty="0">
                <a:latin typeface="Arial" panose="020B0604020202020204" pitchFamily="34" charset="0"/>
                <a:cs typeface="Arial" panose="020B0604020202020204" pitchFamily="34" charset="0"/>
              </a:rPr>
              <a:t>Makes Difference Between Day and Night for Pilots</a:t>
            </a:r>
            <a:endParaRPr kumimoji="0" lang="en-US" sz="140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D626C8DB-4D83-964A-A8AE-889DCC148218}"/>
              </a:ext>
            </a:extLst>
          </p:cNvPr>
          <p:cNvSpPr txBox="1"/>
          <p:nvPr/>
        </p:nvSpPr>
        <p:spPr>
          <a:xfrm>
            <a:off x="518984" y="5989516"/>
            <a:ext cx="2313116" cy="2723823"/>
          </a:xfrm>
          <a:prstGeom prst="rect">
            <a:avLst/>
          </a:prstGeom>
          <a:noFill/>
        </p:spPr>
        <p:txBody>
          <a:bodyPr wrap="square" rtlCol="0">
            <a:spAutoFit/>
          </a:bodyPr>
          <a:lstStyle/>
          <a:p>
            <a:pPr lvl="0">
              <a:defRPr/>
            </a:pPr>
            <a:r>
              <a:rPr lang="en-US" sz="900" dirty="0">
                <a:solidFill>
                  <a:prstClr val="black"/>
                </a:solidFill>
                <a:latin typeface="Arial" panose="020B0604020202020204" pitchFamily="34" charset="0"/>
                <a:cs typeface="Arial" panose="020B0604020202020204" pitchFamily="34" charset="0"/>
              </a:rPr>
              <a:t>A </a:t>
            </a:r>
            <a:r>
              <a:rPr lang="en-US" sz="900" dirty="0">
                <a:solidFill>
                  <a:prstClr val="black"/>
                </a:solidFill>
                <a:latin typeface="Arial" panose="020B0604020202020204" pitchFamily="34" charset="0"/>
                <a:cs typeface="Arial" panose="020B0604020202020204" pitchFamily="34" charset="0"/>
                <a:hlinkClick r:id="rId3"/>
              </a:rPr>
              <a:t>Government Accountability Office (GAO) report 18-321</a:t>
            </a:r>
            <a:r>
              <a:rPr lang="en-US" sz="900" dirty="0">
                <a:solidFill>
                  <a:prstClr val="black"/>
                </a:solidFill>
                <a:latin typeface="Arial" panose="020B0604020202020204" pitchFamily="34" charset="0"/>
                <a:cs typeface="Arial" panose="020B0604020202020204" pitchFamily="34" charset="0"/>
              </a:rPr>
              <a:t>, published in June 2018, stated that the current liquid crystal display (LCD) for F-35 </a:t>
            </a:r>
            <a:r>
              <a:rPr lang="en-US" sz="900">
                <a:solidFill>
                  <a:prstClr val="black"/>
                </a:solidFill>
                <a:latin typeface="Arial" panose="020B0604020202020204" pitchFamily="34" charset="0"/>
                <a:cs typeface="Arial" panose="020B0604020202020204" pitchFamily="34" charset="0"/>
              </a:rPr>
              <a:t>helmets exhibits </a:t>
            </a:r>
            <a:r>
              <a:rPr lang="en-US" sz="900" dirty="0">
                <a:solidFill>
                  <a:prstClr val="black"/>
                </a:solidFill>
                <a:latin typeface="Arial" panose="020B0604020202020204" pitchFamily="34" charset="0"/>
                <a:cs typeface="Arial" panose="020B0604020202020204" pitchFamily="34" charset="0"/>
              </a:rPr>
              <a:t>a characteristic “green glow” during low-light flights, which makes it difficult for pilots to see the full resolution of the night vision video feed.  The GAO report concluded that, “Organic light-emitting diode displays avoid this effect by only illuminating the active pixels.”  An Electro-Optics Center (EOC) project sponsored by ONR’s Manufacturing Technology (ManTech) Program developed and demonstrated a manufacturing process to assemble an organic light-emitting diode (OLED) display into the existing optical train of the F-35 Lightning II helmet-mounted display system (HMDS).</a:t>
            </a:r>
            <a:endPar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TextBox 6">
            <a:extLst>
              <a:ext uri="{FF2B5EF4-FFF2-40B4-BE49-F238E27FC236}">
                <a16:creationId xmlns:a16="http://schemas.microsoft.com/office/drawing/2014/main" id="{E0962E7A-8373-C343-B5DD-985664F5537E}"/>
              </a:ext>
            </a:extLst>
          </p:cNvPr>
          <p:cNvSpPr txBox="1"/>
          <p:nvPr/>
        </p:nvSpPr>
        <p:spPr>
          <a:xfrm>
            <a:off x="2888615" y="5988304"/>
            <a:ext cx="2268176" cy="3277820"/>
          </a:xfrm>
          <a:prstGeom prst="rect">
            <a:avLst/>
          </a:prstGeom>
          <a:noFill/>
        </p:spPr>
        <p:txBody>
          <a:bodyPr wrap="square" rtlCol="0">
            <a:spAutoFit/>
          </a:bodyPr>
          <a:lstStyle/>
          <a:p>
            <a:pPr>
              <a:defRPr/>
            </a:pPr>
            <a:r>
              <a:rPr lang="en-US" sz="900" dirty="0">
                <a:solidFill>
                  <a:prstClr val="black"/>
                </a:solidFill>
                <a:latin typeface="Arial" panose="020B0604020202020204" pitchFamily="34" charset="0"/>
                <a:cs typeface="Arial" panose="020B0604020202020204" pitchFamily="34" charset="0"/>
              </a:rPr>
              <a:t>ManTech independently tested the lifetime performance of the OLED devices.  Using a physics-based stochastic model and thousands of hours of test data, ManTech was able to estimate that the OLED devices, which are typically subject to premature brightness decay, would be able to withstand typical use-case profiles without excessive degradation.  To make the OLED technology affordable, the project reduced part count, total parts cost, and touch labor in the manufacture of OLED HMDS. The ManTech project is integral to the F-35C’s initial operational capability (IOC), which is scheduled to be achieved in 2019, and 62 OLED flight helmets have been ordered for IOC trials. Lockheed Martin has qualification testing planned, which will take the helmet to a Release Authorization Notice 6 production helmet in 2019.</a:t>
            </a:r>
          </a:p>
          <a:p>
            <a:pPr lvl="0">
              <a:defRPr/>
            </a:pPr>
            <a:endPar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 name="TextBox 7">
            <a:extLst>
              <a:ext uri="{FF2B5EF4-FFF2-40B4-BE49-F238E27FC236}">
                <a16:creationId xmlns:a16="http://schemas.microsoft.com/office/drawing/2014/main" id="{97AD2B2E-B60B-CA48-9A12-D0FFF874E2CA}"/>
              </a:ext>
            </a:extLst>
          </p:cNvPr>
          <p:cNvSpPr txBox="1"/>
          <p:nvPr/>
        </p:nvSpPr>
        <p:spPr>
          <a:xfrm>
            <a:off x="5103135" y="5955220"/>
            <a:ext cx="2305465" cy="2308324"/>
          </a:xfrm>
          <a:prstGeom prst="rect">
            <a:avLst/>
          </a:prstGeom>
          <a:noFill/>
        </p:spPr>
        <p:txBody>
          <a:bodyPr wrap="square" rtlCol="0">
            <a:spAutoFit/>
          </a:bodyPr>
          <a:lstStyle/>
          <a:p>
            <a:pPr lvl="0">
              <a:defRPr/>
            </a:pPr>
            <a:r>
              <a:rPr lang="en-US" sz="900" dirty="0">
                <a:solidFill>
                  <a:prstClr val="black"/>
                </a:solidFill>
                <a:latin typeface="Arial" panose="020B0604020202020204" pitchFamily="34" charset="0"/>
                <a:cs typeface="Arial" panose="020B0604020202020204" pitchFamily="34" charset="0"/>
              </a:rPr>
              <a:t>In addition to technical performance improvements, the ManTech project will demonstrate cost savings in assembly time and parts handling:  part count is projected to be reduced by 27 percent, and touch time labor is estimated to be reduced by 10 percent through improved tooling concepts.  The projected savings are a 21 percent reduction in cost per HMDS, for total F-35 program savings of over $40M.  The acquisition savings alone are estimated to be 10 times the amount of the ManTech research investment. </a:t>
            </a:r>
          </a:p>
          <a:p>
            <a:pPr lvl="0">
              <a:defRPr/>
            </a:pPr>
            <a:endParaRPr lang="en-US" sz="900" dirty="0">
              <a:solidFill>
                <a:prstClr val="black"/>
              </a:solidFill>
              <a:latin typeface="Arial" panose="020B0604020202020204" pitchFamily="34" charset="0"/>
              <a:cs typeface="Arial" panose="020B0604020202020204" pitchFamily="34" charset="0"/>
            </a:endParaRPr>
          </a:p>
          <a:p>
            <a:pPr lvl="0">
              <a:defRPr/>
            </a:pPr>
            <a:endPar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6D51D068-49C3-664C-9CE9-D5CC4E7C804A}"/>
              </a:ext>
            </a:extLst>
          </p:cNvPr>
          <p:cNvSpPr txBox="1"/>
          <p:nvPr/>
        </p:nvSpPr>
        <p:spPr>
          <a:xfrm>
            <a:off x="518984" y="5809026"/>
            <a:ext cx="1031051"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B0F0"/>
                </a:solidFill>
                <a:effectLst/>
                <a:uLnTx/>
                <a:uFillTx/>
                <a:latin typeface="Arial" panose="020B0604020202020204" pitchFamily="34" charset="0"/>
                <a:ea typeface="+mn-ea"/>
                <a:cs typeface="Arial" panose="020B0604020202020204" pitchFamily="34" charset="0"/>
              </a:rPr>
              <a:t>WHAT IS IT?</a:t>
            </a:r>
          </a:p>
        </p:txBody>
      </p:sp>
      <p:sp>
        <p:nvSpPr>
          <p:cNvPr id="10" name="TextBox 9">
            <a:extLst>
              <a:ext uri="{FF2B5EF4-FFF2-40B4-BE49-F238E27FC236}">
                <a16:creationId xmlns:a16="http://schemas.microsoft.com/office/drawing/2014/main" id="{9E26F245-D40D-8C4D-AAED-5DFC2FFAC596}"/>
              </a:ext>
            </a:extLst>
          </p:cNvPr>
          <p:cNvSpPr txBox="1"/>
          <p:nvPr/>
        </p:nvSpPr>
        <p:spPr>
          <a:xfrm>
            <a:off x="2888615" y="5783052"/>
            <a:ext cx="1704313"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B0F0"/>
                </a:solidFill>
                <a:effectLst/>
                <a:uLnTx/>
                <a:uFillTx/>
                <a:latin typeface="Arial" panose="020B0604020202020204" pitchFamily="34" charset="0"/>
                <a:ea typeface="+mn-ea"/>
                <a:cs typeface="Arial" panose="020B0604020202020204" pitchFamily="34" charset="0"/>
              </a:rPr>
              <a:t>HOW DOES IT WORK?</a:t>
            </a:r>
          </a:p>
        </p:txBody>
      </p:sp>
      <p:sp>
        <p:nvSpPr>
          <p:cNvPr id="11" name="TextBox 10">
            <a:extLst>
              <a:ext uri="{FF2B5EF4-FFF2-40B4-BE49-F238E27FC236}">
                <a16:creationId xmlns:a16="http://schemas.microsoft.com/office/drawing/2014/main" id="{B466C03C-CFD1-6D4B-8CF1-ECBE0D0E89CA}"/>
              </a:ext>
            </a:extLst>
          </p:cNvPr>
          <p:cNvSpPr txBox="1"/>
          <p:nvPr/>
        </p:nvSpPr>
        <p:spPr>
          <a:xfrm>
            <a:off x="5103135" y="5764225"/>
            <a:ext cx="1882247"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B0F0"/>
                </a:solidFill>
                <a:effectLst/>
                <a:uLnTx/>
                <a:uFillTx/>
                <a:latin typeface="Arial" panose="020B0604020202020204" pitchFamily="34" charset="0"/>
                <a:ea typeface="+mn-ea"/>
                <a:cs typeface="Arial" panose="020B0604020202020204" pitchFamily="34" charset="0"/>
              </a:rPr>
              <a:t>WARFIGHTER BENEFITS</a:t>
            </a:r>
          </a:p>
        </p:txBody>
      </p:sp>
      <p:sp>
        <p:nvSpPr>
          <p:cNvPr id="13" name="TextBox 12">
            <a:extLst>
              <a:ext uri="{FF2B5EF4-FFF2-40B4-BE49-F238E27FC236}">
                <a16:creationId xmlns:a16="http://schemas.microsoft.com/office/drawing/2014/main" id="{27025DD9-180B-BB41-B751-C69AC517DD93}"/>
              </a:ext>
            </a:extLst>
          </p:cNvPr>
          <p:cNvSpPr txBox="1"/>
          <p:nvPr/>
        </p:nvSpPr>
        <p:spPr>
          <a:xfrm>
            <a:off x="510562" y="8893829"/>
            <a:ext cx="1552028"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B0F0"/>
                </a:solidFill>
                <a:effectLst/>
                <a:uLnTx/>
                <a:uFillTx/>
                <a:latin typeface="Arial" panose="020B0604020202020204" pitchFamily="34" charset="0"/>
                <a:ea typeface="+mn-ea"/>
                <a:cs typeface="Arial" panose="020B0604020202020204" pitchFamily="34" charset="0"/>
              </a:rPr>
              <a:t>INTERESTING FACT</a:t>
            </a:r>
          </a:p>
        </p:txBody>
      </p:sp>
      <p:sp>
        <p:nvSpPr>
          <p:cNvPr id="36" name="Slide Number Placeholder 16">
            <a:extLst>
              <a:ext uri="{FF2B5EF4-FFF2-40B4-BE49-F238E27FC236}">
                <a16:creationId xmlns:a16="http://schemas.microsoft.com/office/drawing/2014/main" id="{E241B80D-DC02-A943-B22D-45C23B3CD85B}"/>
              </a:ext>
            </a:extLst>
          </p:cNvPr>
          <p:cNvSpPr>
            <a:spLocks noGrp="1"/>
          </p:cNvSpPr>
          <p:nvPr>
            <p:ph type="sldNum" sz="quarter" idx="12"/>
          </p:nvPr>
        </p:nvSpPr>
        <p:spPr>
          <a:xfrm>
            <a:off x="6931035" y="9742771"/>
            <a:ext cx="1015393" cy="124332"/>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NRE</a:t>
            </a:r>
            <a:r>
              <a:rPr kumimoji="0" lang="en-US" sz="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sz="800" b="1" i="0" u="none" strike="noStrike" kern="1200" cap="none" spc="0" normalizeH="0" baseline="0" noProof="0" dirty="0">
                <a:ln>
                  <a:noFill/>
                </a:ln>
                <a:solidFill>
                  <a:srgbClr val="00B0F0"/>
                </a:solidFill>
                <a:effectLst/>
                <a:uLnTx/>
                <a:uFillTx/>
                <a:latin typeface="Arial" panose="020B0604020202020204" pitchFamily="34" charset="0"/>
                <a:ea typeface="+mn-ea"/>
                <a:cs typeface="Arial" panose="020B0604020202020204" pitchFamily="34" charset="0"/>
              </a:rPr>
              <a:t>2019</a:t>
            </a:r>
          </a:p>
        </p:txBody>
      </p:sp>
      <p:sp>
        <p:nvSpPr>
          <p:cNvPr id="37" name="Footer Placeholder"/>
          <p:cNvSpPr>
            <a:spLocks noGrp="1"/>
          </p:cNvSpPr>
          <p:nvPr/>
        </p:nvSpPr>
        <p:spPr>
          <a:xfrm>
            <a:off x="3174807" y="9622374"/>
            <a:ext cx="3657600" cy="365125"/>
          </a:xfrm>
          <a:prstGeom prst="rect">
            <a:avLst/>
          </a:prstGeom>
        </p:spPr>
        <p:txBody>
          <a:bodyPr vert="horz" lIns="91440" tIns="45720" rIns="91440" bIns="45720" rtlCol="0" anchor="b"/>
          <a:lstStyle>
            <a:defPPr>
              <a:defRPr lang="en-US"/>
            </a:defPPr>
            <a:lvl1pPr marL="0" algn="ctr" defTabSz="914400" rtl="0" eaLnBrk="1" fontAlgn="auto" latinLnBrk="0" hangingPunct="1">
              <a:spcBef>
                <a:spcPts val="0"/>
              </a:spcBef>
              <a:spcAft>
                <a:spcPts val="0"/>
              </a:spcAft>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700" b="1" i="0" u="none" strike="noStrike" kern="1200" cap="none" spc="0" normalizeH="0" baseline="0" noProof="0" dirty="0">
                <a:ln>
                  <a:noFill/>
                </a:ln>
                <a:solidFill>
                  <a:prstClr val="white">
                    <a:lumMod val="75000"/>
                  </a:prstClr>
                </a:solidFill>
                <a:effectLst/>
                <a:uLnTx/>
                <a:uFillTx/>
                <a:latin typeface="Arial" panose="020B0604020202020204" pitchFamily="34" charset="0"/>
                <a:ea typeface="+mn-ea"/>
                <a:cs typeface="Arial" panose="020B0604020202020204" pitchFamily="34" charset="0"/>
              </a:rPr>
              <a:t>Distribution Statement A:</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700" b="1" i="0" u="none" strike="noStrike" kern="1200" cap="none" spc="0" normalizeH="0" baseline="0" noProof="0" dirty="0">
                <a:ln>
                  <a:noFill/>
                </a:ln>
                <a:solidFill>
                  <a:prstClr val="white">
                    <a:lumMod val="75000"/>
                  </a:prstClr>
                </a:solidFill>
                <a:effectLst/>
                <a:uLnTx/>
                <a:uFillTx/>
                <a:latin typeface="Arial" panose="020B0604020202020204" pitchFamily="34" charset="0"/>
                <a:ea typeface="+mn-ea"/>
                <a:cs typeface="Arial" panose="020B0604020202020204" pitchFamily="34" charset="0"/>
              </a:rPr>
              <a:t> Approved for public release; distribution is unlimited</a:t>
            </a:r>
          </a:p>
        </p:txBody>
      </p:sp>
      <p:sp>
        <p:nvSpPr>
          <p:cNvPr id="35" name="TextBox 34">
            <a:extLst>
              <a:ext uri="{FF2B5EF4-FFF2-40B4-BE49-F238E27FC236}">
                <a16:creationId xmlns:a16="http://schemas.microsoft.com/office/drawing/2014/main" id="{295D40DC-63E0-42FE-9119-9CF2F6AE507C}"/>
              </a:ext>
            </a:extLst>
          </p:cNvPr>
          <p:cNvSpPr txBox="1">
            <a:spLocks noChangeArrowheads="1"/>
          </p:cNvSpPr>
          <p:nvPr/>
        </p:nvSpPr>
        <p:spPr bwMode="auto">
          <a:xfrm>
            <a:off x="793320" y="3459721"/>
            <a:ext cx="1444111" cy="1892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900" b="1" dirty="0">
                <a:latin typeface="Arial" panose="020B0604020202020204" pitchFamily="34" charset="0"/>
                <a:cs typeface="Arial" panose="020B0604020202020204" pitchFamily="34" charset="0"/>
              </a:rPr>
              <a:t>Top:  The green glow exhibited by the F-35 Lightning II helmet makes it difficult for pilots to see in low light conditions.  </a:t>
            </a:r>
          </a:p>
          <a:p>
            <a:pPr algn="r" eaLnBrk="1" hangingPunct="1">
              <a:spcBef>
                <a:spcPct val="0"/>
              </a:spcBef>
              <a:buFontTx/>
              <a:buNone/>
            </a:pPr>
            <a:r>
              <a:rPr lang="en-US" altLang="en-US" sz="900" b="1" dirty="0">
                <a:latin typeface="Arial" panose="020B0604020202020204" pitchFamily="34" charset="0"/>
                <a:cs typeface="Arial" panose="020B0604020202020204" pitchFamily="34" charset="0"/>
              </a:rPr>
              <a:t>Bottom:  ManTech developed a manufacturing process to assemble an OLED display into the existing optical train of the F-35 HMDS.</a:t>
            </a:r>
            <a:endParaRPr lang="en-US" altLang="en-US" sz="800"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C7666F5C-8AE4-40A0-AC47-6E2EB9FD85FE}"/>
              </a:ext>
            </a:extLst>
          </p:cNvPr>
          <p:cNvPicPr>
            <a:picLocks noChangeAspect="1"/>
          </p:cNvPicPr>
          <p:nvPr/>
        </p:nvPicPr>
        <p:blipFill rotWithShape="1">
          <a:blip r:embed="rId4"/>
          <a:srcRect b="2632"/>
          <a:stretch/>
        </p:blipFill>
        <p:spPr>
          <a:xfrm>
            <a:off x="2221909" y="3200803"/>
            <a:ext cx="1930026" cy="2492932"/>
          </a:xfrm>
          <a:prstGeom prst="rect">
            <a:avLst/>
          </a:prstGeom>
        </p:spPr>
      </p:pic>
      <p:sp>
        <p:nvSpPr>
          <p:cNvPr id="16" name="TextBox 15">
            <a:extLst>
              <a:ext uri="{FF2B5EF4-FFF2-40B4-BE49-F238E27FC236}">
                <a16:creationId xmlns:a16="http://schemas.microsoft.com/office/drawing/2014/main" id="{8302B73C-5291-4895-96C4-BC0CA51D7CE6}"/>
              </a:ext>
            </a:extLst>
          </p:cNvPr>
          <p:cNvSpPr txBox="1"/>
          <p:nvPr/>
        </p:nvSpPr>
        <p:spPr>
          <a:xfrm>
            <a:off x="510562" y="9107808"/>
            <a:ext cx="6919748" cy="507831"/>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On 28 March 2019, </a:t>
            </a:r>
            <a:r>
              <a:rPr lang="en-US" sz="900" dirty="0" err="1">
                <a:latin typeface="Arial" panose="020B0604020202020204" pitchFamily="34" charset="0"/>
                <a:cs typeface="Arial" panose="020B0604020202020204" pitchFamily="34" charset="0"/>
              </a:rPr>
              <a:t>eMagin</a:t>
            </a:r>
            <a:r>
              <a:rPr lang="en-US" sz="900" dirty="0">
                <a:latin typeface="Arial" panose="020B0604020202020204" pitchFamily="34" charset="0"/>
                <a:cs typeface="Arial" panose="020B0604020202020204" pitchFamily="34" charset="0"/>
              </a:rPr>
              <a:t>, a contractor to HMDS manufacturer Collins Elbit Vision Systems, announced that it delivered the initial displays that are being installed in helmets for flight tests scheduled this year.  Rear Adm. Dale Horan, director of the F-35C Fleet Integration Office, called the OLED technology, “</a:t>
            </a:r>
            <a:r>
              <a:rPr lang="en-US" sz="900" dirty="0">
                <a:latin typeface="Arial" panose="020B0604020202020204" pitchFamily="34" charset="0"/>
                <a:cs typeface="Arial" panose="020B0604020202020204" pitchFamily="34" charset="0"/>
                <a:hlinkClick r:id="rId5"/>
              </a:rPr>
              <a:t>an elegant solution</a:t>
            </a:r>
            <a:r>
              <a:rPr lang="en-US" sz="900" dirty="0">
                <a:latin typeface="Arial" panose="020B0604020202020204" pitchFamily="34" charset="0"/>
                <a:cs typeface="Arial" panose="020B0604020202020204" pitchFamily="34" charset="0"/>
              </a:rPr>
              <a:t>.” </a:t>
            </a:r>
            <a:endParaRPr lang="en-US" sz="900" dirty="0">
              <a:solidFill>
                <a:srgbClr val="FF0000"/>
              </a:solidFill>
              <a:latin typeface="Arial" panose="020B0604020202020204" pitchFamily="34" charset="0"/>
              <a:cs typeface="Arial" panose="020B0604020202020204" pitchFamily="34" charset="0"/>
            </a:endParaRPr>
          </a:p>
        </p:txBody>
      </p:sp>
      <p:pic>
        <p:nvPicPr>
          <p:cNvPr id="12" name="Picture 11">
            <a:extLst>
              <a:ext uri="{FF2B5EF4-FFF2-40B4-BE49-F238E27FC236}">
                <a16:creationId xmlns:a16="http://schemas.microsoft.com/office/drawing/2014/main" id="{57C89EA5-5EE9-47A0-90C4-F7C03FA1A72F}"/>
              </a:ext>
            </a:extLst>
          </p:cNvPr>
          <p:cNvPicPr>
            <a:picLocks noChangeAspect="1"/>
          </p:cNvPicPr>
          <p:nvPr/>
        </p:nvPicPr>
        <p:blipFill rotWithShape="1">
          <a:blip r:embed="rId6"/>
          <a:srcRect t="4209"/>
          <a:stretch/>
        </p:blipFill>
        <p:spPr>
          <a:xfrm>
            <a:off x="4205365" y="3203831"/>
            <a:ext cx="2780017" cy="1973896"/>
          </a:xfrm>
          <a:prstGeom prst="rect">
            <a:avLst/>
          </a:prstGeom>
        </p:spPr>
      </p:pic>
      <p:sp>
        <p:nvSpPr>
          <p:cNvPr id="14" name="TextBox 13">
            <a:extLst>
              <a:ext uri="{FF2B5EF4-FFF2-40B4-BE49-F238E27FC236}">
                <a16:creationId xmlns:a16="http://schemas.microsoft.com/office/drawing/2014/main" id="{EF35B9A2-C00F-4190-8ADC-FDB872F1D89B}"/>
              </a:ext>
            </a:extLst>
          </p:cNvPr>
          <p:cNvSpPr txBox="1"/>
          <p:nvPr/>
        </p:nvSpPr>
        <p:spPr>
          <a:xfrm>
            <a:off x="4151018" y="5179723"/>
            <a:ext cx="2828062" cy="507831"/>
          </a:xfrm>
          <a:prstGeom prst="rect">
            <a:avLst/>
          </a:prstGeom>
          <a:noFill/>
        </p:spPr>
        <p:txBody>
          <a:bodyPr wrap="square" rtlCol="0">
            <a:spAutoFit/>
          </a:bodyPr>
          <a:lstStyle/>
          <a:p>
            <a:r>
              <a:rPr lang="en-US" sz="900" b="1" dirty="0">
                <a:latin typeface="Arial" panose="020B0604020202020204" pitchFamily="34" charset="0"/>
                <a:cs typeface="Arial" panose="020B0604020202020204" pitchFamily="34" charset="0"/>
              </a:rPr>
              <a:t>The ManTech project supported the IOC of the F-35C.  Photo credit: Dane </a:t>
            </a:r>
            <a:r>
              <a:rPr lang="en-US" sz="900" b="1" dirty="0" err="1">
                <a:latin typeface="Arial" panose="020B0604020202020204" pitchFamily="34" charset="0"/>
                <a:cs typeface="Arial" panose="020B0604020202020204" pitchFamily="34" charset="0"/>
              </a:rPr>
              <a:t>Wiedmann</a:t>
            </a:r>
            <a:r>
              <a:rPr lang="en-US" sz="900" b="1" dirty="0">
                <a:latin typeface="Arial" panose="020B0604020202020204" pitchFamily="34" charset="0"/>
                <a:cs typeface="Arial" panose="020B0604020202020204" pitchFamily="34" charset="0"/>
              </a:rPr>
              <a:t>, Lockheed Martin </a:t>
            </a:r>
          </a:p>
        </p:txBody>
      </p:sp>
    </p:spTree>
    <p:extLst>
      <p:ext uri="{BB962C8B-B14F-4D97-AF65-F5344CB8AC3E}">
        <p14:creationId xmlns:p14="http://schemas.microsoft.com/office/powerpoint/2010/main" val="39551790"/>
      </p:ext>
    </p:extLst>
  </p:cSld>
  <p:clrMapOvr>
    <a:masterClrMapping/>
  </p:clrMapOvr>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586</TotalTime>
  <Words>526</Words>
  <Application>Microsoft Office PowerPoint</Application>
  <PresentationFormat>Custom</PresentationFormat>
  <Paragraphs>18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2_Office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 Wright</dc:creator>
  <cp:lastModifiedBy>Denise Piastrelli</cp:lastModifiedBy>
  <cp:revision>85</cp:revision>
  <dcterms:created xsi:type="dcterms:W3CDTF">2018-01-30T21:13:37Z</dcterms:created>
  <dcterms:modified xsi:type="dcterms:W3CDTF">2019-06-11T17:57:54Z</dcterms:modified>
</cp:coreProperties>
</file>