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60" r:id="rId4"/>
  </p:sldMasterIdLst>
  <p:notesMasterIdLst>
    <p:notesMasterId r:id="rId6"/>
  </p:notesMasterIdLst>
  <p:sldIdLst>
    <p:sldId id="263" r:id="rId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21" d="100"/>
          <a:sy n="121" d="100"/>
        </p:scale>
        <p:origin x="1350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presProps" Target="pres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0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A0736E4-F705-4DC9-8FBE-439B772F3A19}" type="datetimeFigureOut">
              <a:rPr lang="en-US" smtClean="0"/>
              <a:t>5/2/2025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3407DB7-A9E2-4720-A05C-99DAD0D400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05644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08C2D7-6068-43D3-9E8D-F7C27554FE40}" type="slidenum">
              <a:rPr lang="en-US" smtClean="0">
                <a:solidFill>
                  <a:prstClr val="black"/>
                </a:solidFill>
              </a:rPr>
              <a:pPr/>
              <a:t>1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20623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57200" y="2416177"/>
            <a:ext cx="8229600" cy="1470025"/>
          </a:xfrm>
          <a:prstGeom prst="rect">
            <a:avLst/>
          </a:prstGeom>
        </p:spPr>
        <p:txBody>
          <a:bodyPr/>
          <a:lstStyle>
            <a:lvl1pPr algn="l"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Brief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810000" y="5029200"/>
            <a:ext cx="4876800" cy="1066800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2000" b="1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Name</a:t>
            </a:r>
          </a:p>
          <a:p>
            <a:r>
              <a:rPr lang="en-US" dirty="0"/>
              <a:t>Title</a:t>
            </a:r>
          </a:p>
          <a:p>
            <a:r>
              <a:rPr lang="en-US" i="1" dirty="0"/>
              <a:t>date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56108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057399" y="0"/>
            <a:ext cx="5729161" cy="99060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Slide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C048AFE0-C030-4AEB-A496-7DE826157CC3}" type="slidenum">
              <a:rPr lang="en-US" smtClean="0">
                <a:solidFill>
                  <a:prstClr val="white">
                    <a:lumMod val="50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lumMod val="50000"/>
                </a:prstClr>
              </a:solidFill>
            </a:endParaRPr>
          </a:p>
        </p:txBody>
      </p:sp>
      <p:grpSp>
        <p:nvGrpSpPr>
          <p:cNvPr id="7" name="Group 6"/>
          <p:cNvGrpSpPr/>
          <p:nvPr userDrawn="1"/>
        </p:nvGrpSpPr>
        <p:grpSpPr>
          <a:xfrm>
            <a:off x="7786561" y="-42821"/>
            <a:ext cx="1076241" cy="1076241"/>
            <a:chOff x="7786561" y="-42821"/>
            <a:chExt cx="1076241" cy="1076241"/>
          </a:xfrm>
        </p:grpSpPr>
        <p:sp>
          <p:nvSpPr>
            <p:cNvPr id="5" name="Oval 4"/>
            <p:cNvSpPr/>
            <p:nvPr userDrawn="1"/>
          </p:nvSpPr>
          <p:spPr>
            <a:xfrm>
              <a:off x="8049377" y="239659"/>
              <a:ext cx="550607" cy="55060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4" name="Picture 3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86561" y="-42821"/>
              <a:ext cx="1076241" cy="107624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2476672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dirty="0"/>
              <a:t>Slide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048AFE0-C030-4AEB-A496-7DE826157CC3}" type="slidenum">
              <a:rPr lang="en-US" smtClean="0">
                <a:solidFill>
                  <a:prstClr val="white">
                    <a:lumMod val="50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lumMod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21738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Slide Title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048AFE0-C030-4AEB-A496-7DE826157CC3}" type="slidenum">
              <a:rPr lang="en-US" smtClean="0">
                <a:solidFill>
                  <a:prstClr val="white">
                    <a:lumMod val="50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lumMod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61741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048AFE0-C030-4AEB-A496-7DE826157CC3}" type="slidenum">
              <a:rPr lang="en-US" smtClean="0">
                <a:solidFill>
                  <a:prstClr val="white">
                    <a:lumMod val="50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lumMod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35862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7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914" indent="0">
              <a:buNone/>
              <a:defRPr sz="2000" b="1"/>
            </a:lvl2pPr>
            <a:lvl3pPr marL="913830" indent="0">
              <a:buNone/>
              <a:defRPr sz="1800" b="1"/>
            </a:lvl3pPr>
            <a:lvl4pPr marL="1370742" indent="0">
              <a:buNone/>
              <a:defRPr sz="1600" b="1"/>
            </a:lvl4pPr>
            <a:lvl5pPr marL="1827659" indent="0">
              <a:buNone/>
              <a:defRPr sz="1600" b="1"/>
            </a:lvl5pPr>
            <a:lvl6pPr marL="2284575" indent="0">
              <a:buNone/>
              <a:defRPr sz="1600" b="1"/>
            </a:lvl6pPr>
            <a:lvl7pPr marL="2741492" indent="0">
              <a:buNone/>
              <a:defRPr sz="1600" b="1"/>
            </a:lvl7pPr>
            <a:lvl8pPr marL="3198404" indent="0">
              <a:buNone/>
              <a:defRPr sz="1600" b="1"/>
            </a:lvl8pPr>
            <a:lvl9pPr marL="3655319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9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3" y="1535117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914" indent="0">
              <a:buNone/>
              <a:defRPr sz="2000" b="1"/>
            </a:lvl2pPr>
            <a:lvl3pPr marL="913830" indent="0">
              <a:buNone/>
              <a:defRPr sz="1800" b="1"/>
            </a:lvl3pPr>
            <a:lvl4pPr marL="1370742" indent="0">
              <a:buNone/>
              <a:defRPr sz="1600" b="1"/>
            </a:lvl4pPr>
            <a:lvl5pPr marL="1827659" indent="0">
              <a:buNone/>
              <a:defRPr sz="1600" b="1"/>
            </a:lvl5pPr>
            <a:lvl6pPr marL="2284575" indent="0">
              <a:buNone/>
              <a:defRPr sz="1600" b="1"/>
            </a:lvl6pPr>
            <a:lvl7pPr marL="2741492" indent="0">
              <a:buNone/>
              <a:defRPr sz="1600" b="1"/>
            </a:lvl7pPr>
            <a:lvl8pPr marL="3198404" indent="0">
              <a:buNone/>
              <a:defRPr sz="1600" b="1"/>
            </a:lvl8pPr>
            <a:lvl9pPr marL="3655319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3" y="2174879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2D8E5A-AA52-41F1-A3BB-5D209F5731F9}" type="slidenum">
              <a:rPr lang="en-US">
                <a:solidFill>
                  <a:prstClr val="white">
                    <a:lumMod val="50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white">
                  <a:lumMod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3184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9" descr="WhiteBottomBlueTop.jpg"/>
          <p:cNvPicPr>
            <a:picLocks noChangeAspect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auto">
          <a:xfrm>
            <a:off x="2057400" y="0"/>
            <a:ext cx="50292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Slide Title</a:t>
            </a:r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2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10400" y="648100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bg1">
                    <a:lumMod val="50000"/>
                  </a:schemeClr>
                </a:solidFill>
                <a:latin typeface="+mn-lt"/>
              </a:defRPr>
            </a:lvl1pPr>
          </a:lstStyle>
          <a:p>
            <a:fld id="{C048AFE0-C030-4AEB-A496-7DE826157CC3}" type="slidenum">
              <a:rPr lang="en-US" smtClean="0">
                <a:solidFill>
                  <a:prstClr val="white">
                    <a:lumMod val="50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lumMod val="50000"/>
                </a:prstClr>
              </a:solidFill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7869" y="182964"/>
            <a:ext cx="1524000" cy="7034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251360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</p:sldLayoutIdLst>
  <p:hf hd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3200" b="1" kern="1200">
          <a:solidFill>
            <a:schemeClr val="bg1"/>
          </a:solidFill>
          <a:effectLst/>
          <a:latin typeface="Arial" pitchFamily="34" charset="0"/>
          <a:ea typeface="+mj-ea"/>
          <a:cs typeface="Arial" pitchFamily="34" charset="0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bg1"/>
          </a:solidFill>
          <a:effectLst>
            <a:outerShdw blurRad="38100" dist="38100" dir="2700000" algn="tl">
              <a:srgbClr val="C0C0C0"/>
            </a:outerShdw>
          </a:effectLst>
          <a:latin typeface="Arial" pitchFamily="34" charset="0"/>
          <a:cs typeface="Arial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bg1"/>
          </a:solidFill>
          <a:effectLst>
            <a:outerShdw blurRad="38100" dist="38100" dir="2700000" algn="tl">
              <a:srgbClr val="C0C0C0"/>
            </a:outerShdw>
          </a:effectLst>
          <a:latin typeface="Arial" pitchFamily="34" charset="0"/>
          <a:cs typeface="Arial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bg1"/>
          </a:solidFill>
          <a:effectLst>
            <a:outerShdw blurRad="38100" dist="38100" dir="2700000" algn="tl">
              <a:srgbClr val="C0C0C0"/>
            </a:outerShdw>
          </a:effectLst>
          <a:latin typeface="Arial" pitchFamily="34" charset="0"/>
          <a:cs typeface="Arial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bg1"/>
          </a:solidFill>
          <a:effectLst>
            <a:outerShdw blurRad="38100" dist="38100" dir="2700000" algn="tl">
              <a:srgbClr val="C0C0C0"/>
            </a:outerShdw>
          </a:effectLst>
          <a:latin typeface="Arial" pitchFamily="34" charset="0"/>
          <a:cs typeface="Arial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Tx/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Tx/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Tx/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Tx/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Tx/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57400" y="76200"/>
            <a:ext cx="5814391" cy="919190"/>
          </a:xfrm>
        </p:spPr>
        <p:txBody>
          <a:bodyPr/>
          <a:lstStyle/>
          <a:p>
            <a:r>
              <a:rPr lang="en-US" sz="2000" dirty="0">
                <a:latin typeface="Geneva"/>
                <a:cs typeface="Geneva"/>
              </a:rPr>
              <a:t>White Paper Title</a:t>
            </a:r>
          </a:p>
        </p:txBody>
      </p:sp>
      <p:sp>
        <p:nvSpPr>
          <p:cNvPr id="10" name="Line 7"/>
          <p:cNvSpPr>
            <a:spLocks noChangeShapeType="1"/>
          </p:cNvSpPr>
          <p:nvPr/>
        </p:nvSpPr>
        <p:spPr bwMode="auto">
          <a:xfrm>
            <a:off x="228600" y="3909021"/>
            <a:ext cx="8686800" cy="0"/>
          </a:xfrm>
          <a:prstGeom prst="line">
            <a:avLst/>
          </a:prstGeom>
          <a:noFill/>
          <a:ln w="38100">
            <a:solidFill>
              <a:srgbClr val="082973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 dirty="0">
              <a:latin typeface="Arial" charset="0"/>
              <a:cs typeface="+mn-cs"/>
            </a:endParaRPr>
          </a:p>
        </p:txBody>
      </p:sp>
      <p:sp>
        <p:nvSpPr>
          <p:cNvPr id="11" name="Line 8"/>
          <p:cNvSpPr>
            <a:spLocks noChangeShapeType="1"/>
          </p:cNvSpPr>
          <p:nvPr/>
        </p:nvSpPr>
        <p:spPr bwMode="auto">
          <a:xfrm rot="16200000" flipH="1">
            <a:off x="1924050" y="3918546"/>
            <a:ext cx="5295900" cy="25400"/>
          </a:xfrm>
          <a:prstGeom prst="line">
            <a:avLst/>
          </a:prstGeom>
          <a:noFill/>
          <a:ln w="38100">
            <a:solidFill>
              <a:srgbClr val="082973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 dirty="0">
              <a:latin typeface="Arial" charset="0"/>
              <a:cs typeface="+mn-cs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78527" y="1135299"/>
            <a:ext cx="444768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prstClr val="black"/>
                </a:solidFill>
              </a:rPr>
              <a:t>Global-X Challenge Area:</a:t>
            </a:r>
          </a:p>
        </p:txBody>
      </p:sp>
      <p:sp>
        <p:nvSpPr>
          <p:cNvPr id="12" name="Rectangle 11"/>
          <p:cNvSpPr/>
          <p:nvPr/>
        </p:nvSpPr>
        <p:spPr>
          <a:xfrm>
            <a:off x="82550" y="3921950"/>
            <a:ext cx="4476750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prstClr val="black"/>
                </a:solidFill>
              </a:rPr>
              <a:t>Approach:</a:t>
            </a:r>
          </a:p>
          <a:p>
            <a:endParaRPr lang="en-US" dirty="0">
              <a:solidFill>
                <a:prstClr val="black"/>
              </a:solidFill>
            </a:endParaRPr>
          </a:p>
          <a:p>
            <a:endParaRPr lang="en-US" dirty="0">
              <a:solidFill>
                <a:prstClr val="black"/>
              </a:solidFill>
            </a:endParaRPr>
          </a:p>
          <a:p>
            <a:endParaRPr lang="en-US" dirty="0">
              <a:solidFill>
                <a:prstClr val="black"/>
              </a:solidFill>
            </a:endParaRPr>
          </a:p>
          <a:p>
            <a:endParaRPr lang="en-US" dirty="0">
              <a:solidFill>
                <a:prstClr val="black"/>
              </a:solidFill>
            </a:endParaRPr>
          </a:p>
          <a:p>
            <a:r>
              <a:rPr lang="en-US" dirty="0">
                <a:solidFill>
                  <a:prstClr val="black"/>
                </a:solidFill>
              </a:rPr>
              <a:t>Proposed Concept Demonstration:</a:t>
            </a:r>
          </a:p>
          <a:p>
            <a:endParaRPr lang="en-US" dirty="0">
              <a:solidFill>
                <a:prstClr val="black"/>
              </a:solidFill>
            </a:endParaRPr>
          </a:p>
          <a:p>
            <a:endParaRPr lang="en-US" dirty="0">
              <a:solidFill>
                <a:prstClr val="black"/>
              </a:solidFill>
            </a:endParaRPr>
          </a:p>
          <a:p>
            <a:r>
              <a:rPr lang="en-US" dirty="0">
                <a:solidFill>
                  <a:prstClr val="black"/>
                </a:solidFill>
              </a:rPr>
              <a:t>Potential Impact:</a:t>
            </a:r>
          </a:p>
        </p:txBody>
      </p:sp>
      <p:graphicFrame>
        <p:nvGraphicFramePr>
          <p:cNvPr id="13" name="Table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16082687"/>
              </p:ext>
            </p:extLst>
          </p:nvPr>
        </p:nvGraphicFramePr>
        <p:xfrm>
          <a:off x="4687641" y="4336022"/>
          <a:ext cx="4348409" cy="197593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7671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9545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21112">
                  <a:extLst>
                    <a:ext uri="{9D8B030D-6E8A-4147-A177-3AD203B41FA5}">
                      <a16:colId xmlns:a16="http://schemas.microsoft.com/office/drawing/2014/main" val="3778398409"/>
                    </a:ext>
                  </a:extLst>
                </a:gridCol>
                <a:gridCol w="95513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29323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latin typeface="Geneva"/>
                          <a:cs typeface="Geneva"/>
                        </a:rPr>
                        <a:t>Performers:</a:t>
                      </a: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Base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Option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Total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9323">
                <a:tc>
                  <a:txBody>
                    <a:bodyPr/>
                    <a:lstStyle/>
                    <a:p>
                      <a:pPr algn="l"/>
                      <a:r>
                        <a:rPr lang="en-US" sz="1600" dirty="0"/>
                        <a:t>PI</a:t>
                      </a:r>
                      <a:r>
                        <a:rPr lang="en-US" sz="1600" baseline="0" dirty="0"/>
                        <a:t> organization</a:t>
                      </a:r>
                      <a:endParaRPr lang="en-US" sz="1600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$XXXK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$XXXK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$XXXK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9323">
                <a:tc>
                  <a:txBody>
                    <a:bodyPr/>
                    <a:lstStyle/>
                    <a:p>
                      <a:pPr algn="l"/>
                      <a:r>
                        <a:rPr lang="en-US" sz="1600" dirty="0"/>
                        <a:t>Co-PI</a:t>
                      </a:r>
                      <a:r>
                        <a:rPr lang="en-US" sz="1600" baseline="0" dirty="0"/>
                        <a:t> organization</a:t>
                      </a:r>
                      <a:endParaRPr lang="en-US" sz="1600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$XXXK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$XXXK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$XXXK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29323">
                <a:tc>
                  <a:txBody>
                    <a:bodyPr/>
                    <a:lstStyle/>
                    <a:p>
                      <a:pPr algn="l"/>
                      <a:r>
                        <a:rPr lang="en-US" sz="1600" dirty="0"/>
                        <a:t>Co-PI</a:t>
                      </a:r>
                      <a:r>
                        <a:rPr lang="en-US" sz="1600" baseline="0" dirty="0"/>
                        <a:t> organization</a:t>
                      </a:r>
                      <a:endParaRPr lang="en-US" sz="1600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$XXXK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$XXXK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$XXXK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4293757220"/>
                  </a:ext>
                </a:extLst>
              </a:tr>
              <a:tr h="329323">
                <a:tc>
                  <a:txBody>
                    <a:bodyPr/>
                    <a:lstStyle/>
                    <a:p>
                      <a:pPr algn="l"/>
                      <a:r>
                        <a:rPr lang="en-US" sz="1600" dirty="0"/>
                        <a:t>Co-PI</a:t>
                      </a:r>
                      <a:r>
                        <a:rPr lang="en-US" sz="1600" baseline="0" dirty="0"/>
                        <a:t> organization</a:t>
                      </a:r>
                      <a:endParaRPr lang="en-US" sz="1600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$XXXK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$XXXK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$XXXK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13073909"/>
                  </a:ext>
                </a:extLst>
              </a:tr>
              <a:tr h="329323"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$XXXXK</a:t>
                      </a:r>
                    </a:p>
                  </a:txBody>
                  <a:tcPr marL="0" marR="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4" name="Rectangle 13"/>
          <p:cNvSpPr/>
          <p:nvPr/>
        </p:nvSpPr>
        <p:spPr>
          <a:xfrm>
            <a:off x="78527" y="1883758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>
                <a:solidFill>
                  <a:prstClr val="black"/>
                </a:solidFill>
              </a:rPr>
              <a:t>Technical Objectives: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634624" y="3924086"/>
            <a:ext cx="440142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>
                <a:latin typeface="Geneva"/>
                <a:cs typeface="Geneva"/>
              </a:rPr>
              <a:t>Performers &amp; Requested Funding:</a:t>
            </a:r>
          </a:p>
        </p:txBody>
      </p:sp>
      <p:sp>
        <p:nvSpPr>
          <p:cNvPr id="4" name="Rectangle 3"/>
          <p:cNvSpPr/>
          <p:nvPr/>
        </p:nvSpPr>
        <p:spPr>
          <a:xfrm>
            <a:off x="4687641" y="1283295"/>
            <a:ext cx="4315318" cy="248581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Graphic or Illustration representing concept of White Paper</a:t>
            </a:r>
          </a:p>
        </p:txBody>
      </p:sp>
    </p:spTree>
    <p:extLst>
      <p:ext uri="{BB962C8B-B14F-4D97-AF65-F5344CB8AC3E}">
        <p14:creationId xmlns:p14="http://schemas.microsoft.com/office/powerpoint/2010/main" val="1995062606"/>
      </p:ext>
    </p:extLst>
  </p:cSld>
  <p:clrMapOvr>
    <a:masterClrMapping/>
  </p:clrMapOvr>
</p:sld>
</file>

<file path=ppt/theme/theme1.xml><?xml version="1.0" encoding="utf-8"?>
<a:theme xmlns:a="http://schemas.openxmlformats.org/drawingml/2006/main" name="ONRG Briefing Template BLUE (Special Event or External Use)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Verve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N00014-20-S-SN14_Global X Quad Chart template_SN attachment 2_RWJ v2" id="{D08EBDCA-73A9-48EC-9197-8FE8A26284CF}" vid="{51C56715-F7DA-48DF-80A2-008AF6DC5C22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lcf76f155ced4ddcb4097134ff3c332f xmlns="7228c890-b48c-4019-8aee-f4476eca0f62">
      <Terms xmlns="http://schemas.microsoft.com/office/infopath/2007/PartnerControls"/>
    </lcf76f155ced4ddcb4097134ff3c332f>
    <TaxCatchAll xmlns="d05be02e-eb3c-441c-965f-7791ecaf8ac5" xsi:nil="true"/>
    <_ip_UnifiedCompliancePolicyProperties xmlns="http://schemas.microsoft.com/sharepoint/v3" xsi:nil="true"/>
    <Notes xmlns="7228c890-b48c-4019-8aee-f4476eca0f62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6B76A12D697A64692D3B1AF301FD6B6" ma:contentTypeVersion="16" ma:contentTypeDescription="Create a new document." ma:contentTypeScope="" ma:versionID="b517cf6975cdfefcd126ca7deccdb50e">
  <xsd:schema xmlns:xsd="http://www.w3.org/2001/XMLSchema" xmlns:xs="http://www.w3.org/2001/XMLSchema" xmlns:p="http://schemas.microsoft.com/office/2006/metadata/properties" xmlns:ns1="http://schemas.microsoft.com/sharepoint/v3" xmlns:ns2="7228c890-b48c-4019-8aee-f4476eca0f62" xmlns:ns3="d05be02e-eb3c-441c-965f-7791ecaf8ac5" targetNamespace="http://schemas.microsoft.com/office/2006/metadata/properties" ma:root="true" ma:fieldsID="ddfc005ded92683bde26c14ee1df3b41" ns1:_="" ns2:_="" ns3:_="">
    <xsd:import namespace="http://schemas.microsoft.com/sharepoint/v3"/>
    <xsd:import namespace="7228c890-b48c-4019-8aee-f4476eca0f62"/>
    <xsd:import namespace="d05be02e-eb3c-441c-965f-7791ecaf8ac5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Location" minOccurs="0"/>
                <xsd:element ref="ns2:MediaLengthInSeconds" minOccurs="0"/>
                <xsd:element ref="ns1:_ip_UnifiedCompliancePolicyProperties" minOccurs="0"/>
                <xsd:element ref="ns1:_ip_UnifiedCompliancePolicyUIAction" minOccurs="0"/>
                <xsd:element ref="ns2:Not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1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22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228c890-b48c-4019-8aee-f4476eca0f6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acef215b-19b7-4691-95f4-27d2fe62d5df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5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9" nillable="true" ma:displayName="Location" ma:indexed="true" ma:internalName="MediaServiceLocation" ma:readOnly="true">
      <xsd:simpleType>
        <xsd:restriction base="dms:Text"/>
      </xsd:simple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  <xsd:element name="Notes" ma:index="23" nillable="true" ma:displayName="Notes" ma:default="" ma:format="Dropdown" ma:internalName="Notes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05be02e-eb3c-441c-965f-7791ecaf8ac5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e3387505-b2cb-40ee-b4ac-72df6becd6c5}" ma:internalName="TaxCatchAll" ma:showField="CatchAllData" ma:web="d05be02e-eb3c-441c-965f-7791ecaf8ac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DEA33CEC-EA6A-4EA0-AEC0-05A912E4EDF8}">
  <ds:schemaRefs>
    <ds:schemaRef ds:uri="http://schemas.microsoft.com/office/2006/metadata/properties"/>
    <ds:schemaRef ds:uri="http://schemas.microsoft.com/office/infopath/2007/PartnerControls"/>
    <ds:schemaRef ds:uri="http://schemas.microsoft.com/sharepoint/v3"/>
    <ds:schemaRef ds:uri="7228c890-b48c-4019-8aee-f4476eca0f62"/>
    <ds:schemaRef ds:uri="d05be02e-eb3c-441c-965f-7791ecaf8ac5"/>
  </ds:schemaRefs>
</ds:datastoreItem>
</file>

<file path=customXml/itemProps2.xml><?xml version="1.0" encoding="utf-8"?>
<ds:datastoreItem xmlns:ds="http://schemas.openxmlformats.org/officeDocument/2006/customXml" ds:itemID="{640CFC60-40C0-4161-A12B-5D6BC5C45586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999F2F2B-D6F6-44B1-A502-44DC4861E94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7228c890-b48c-4019-8aee-f4476eca0f62"/>
    <ds:schemaRef ds:uri="d05be02e-eb3c-441c-965f-7791ecaf8ac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N00014-20-S-SN14_Global X Quad Chart template_FINAL_SN attachment 2</Template>
  <TotalTime>0</TotalTime>
  <Words>72</Words>
  <Application>Microsoft Office PowerPoint</Application>
  <PresentationFormat>On-screen Show (4:3)</PresentationFormat>
  <Paragraphs>36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Geneva</vt:lpstr>
      <vt:lpstr>ONRG Briefing Template BLUE (Special Event or External Use)</vt:lpstr>
      <vt:lpstr>White Paper Title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2020-04-16T14:14:04Z</dcterms:created>
  <dcterms:modified xsi:type="dcterms:W3CDTF">2025-05-02T11:07:42Z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0x010100B6B76A12D697A64692D3B1AF301FD6B6</vt:lpwstr>
  </property>
  <property fmtid="{D5CDD505-2E9C-101B-9397-08002B2CF9AE}" pid="3" name="MediaServiceImageTags">
    <vt:lpwstr/>
  </property>
</Properties>
</file>