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</p:sldMasterIdLst>
  <p:notesMasterIdLst>
    <p:notesMasterId r:id="rId16"/>
  </p:notesMasterIdLst>
  <p:sldIdLst>
    <p:sldId id="333" r:id="rId6"/>
    <p:sldId id="753" r:id="rId7"/>
    <p:sldId id="403" r:id="rId8"/>
    <p:sldId id="410" r:id="rId9"/>
    <p:sldId id="406" r:id="rId10"/>
    <p:sldId id="763" r:id="rId11"/>
    <p:sldId id="419" r:id="rId12"/>
    <p:sldId id="758" r:id="rId13"/>
    <p:sldId id="1037" r:id="rId14"/>
    <p:sldId id="422" r:id="rId1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022A3A"/>
    <a:srgbClr val="E8B010"/>
    <a:srgbClr val="0076A9"/>
    <a:srgbClr val="C6CCD0"/>
    <a:srgbClr val="022AEA"/>
    <a:srgbClr val="0D8FC9"/>
    <a:srgbClr val="0FA1E3"/>
    <a:srgbClr val="1CAEF0"/>
    <a:srgbClr val="E7C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7" autoAdjust="0"/>
    <p:restoredTop sz="90490" autoAdjust="0"/>
  </p:normalViewPr>
  <p:slideViewPr>
    <p:cSldViewPr snapToGrid="0">
      <p:cViewPr>
        <p:scale>
          <a:sx n="53" d="100"/>
          <a:sy n="53" d="100"/>
        </p:scale>
        <p:origin x="1200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A5343B72-1E4F-492D-A863-4E568FCF4BF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CE78A2D9-FF6E-470E-951D-B60D8CF73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8A2D9-FF6E-470E-951D-B60D8CF733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9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1143000"/>
            <a:ext cx="6502400" cy="518160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27136" y="1905000"/>
            <a:ext cx="3255264" cy="3657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Last Updated: 18 MAR 14; 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7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8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7B8D-0397-4BAD-934A-FB8B4343F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579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F62FE-D96F-4E61-B797-1798292BF4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45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Qua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ave 18"/>
          <p:cNvSpPr/>
          <p:nvPr userDrawn="1"/>
        </p:nvSpPr>
        <p:spPr bwMode="auto">
          <a:xfrm rot="16397275">
            <a:off x="11108219" y="370638"/>
            <a:ext cx="1190239" cy="474207"/>
          </a:xfrm>
          <a:prstGeom prst="wav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Wave 19"/>
          <p:cNvSpPr/>
          <p:nvPr userDrawn="1"/>
        </p:nvSpPr>
        <p:spPr bwMode="auto">
          <a:xfrm rot="16397275">
            <a:off x="9486345" y="370638"/>
            <a:ext cx="1190239" cy="474207"/>
          </a:xfrm>
          <a:prstGeom prst="wav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71075"/>
            <a:ext cx="11320480" cy="332740"/>
          </a:xfrm>
          <a:prstGeom prst="rect">
            <a:avLst/>
          </a:prstGeom>
          <a:solidFill>
            <a:schemeClr val="bg2"/>
          </a:solidFill>
        </p:spPr>
        <p:txBody>
          <a:bodyPr lIns="182880" tIns="0" bIns="0" anchor="ctr"/>
          <a:lstStyle>
            <a:lvl1pPr marL="0" indent="0">
              <a:buNone/>
              <a:defRPr sz="1050" cap="all" spc="225" baseline="0">
                <a:solidFill>
                  <a:srgbClr val="7030A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CUI // REL TO USA, AUS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346429" y="6500607"/>
            <a:ext cx="693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A78ED9-7D31-4E9E-88AC-CFCF6CB5650D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pPr algn="ctr"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Parallelogram 50"/>
          <p:cNvSpPr/>
          <p:nvPr userDrawn="1"/>
        </p:nvSpPr>
        <p:spPr bwMode="auto">
          <a:xfrm>
            <a:off x="11245033" y="6471075"/>
            <a:ext cx="198353" cy="332740"/>
          </a:xfrm>
          <a:prstGeom prst="parallelogram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11940424" y="6471075"/>
            <a:ext cx="250099" cy="332740"/>
            <a:chOff x="11940423" y="6471075"/>
            <a:chExt cx="250099" cy="332740"/>
          </a:xfrm>
          <a:solidFill>
            <a:schemeClr val="bg2"/>
          </a:solidFill>
        </p:grpSpPr>
        <p:sp>
          <p:nvSpPr>
            <p:cNvPr id="52" name="Parallelogram 51"/>
            <p:cNvSpPr/>
            <p:nvPr userDrawn="1"/>
          </p:nvSpPr>
          <p:spPr bwMode="auto">
            <a:xfrm>
              <a:off x="11940423" y="6471075"/>
              <a:ext cx="198353" cy="332740"/>
            </a:xfrm>
            <a:prstGeom prst="parallelogram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Rectangle 52"/>
            <p:cNvSpPr/>
            <p:nvPr userDrawn="1"/>
          </p:nvSpPr>
          <p:spPr bwMode="auto">
            <a:xfrm>
              <a:off x="11992169" y="6471075"/>
              <a:ext cx="198353" cy="33274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" name="Rectangle 21"/>
          <p:cNvSpPr/>
          <p:nvPr userDrawn="1"/>
        </p:nvSpPr>
        <p:spPr bwMode="auto">
          <a:xfrm>
            <a:off x="11811000" y="37158"/>
            <a:ext cx="381000" cy="72484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Wave 24"/>
          <p:cNvSpPr/>
          <p:nvPr userDrawn="1"/>
        </p:nvSpPr>
        <p:spPr bwMode="auto">
          <a:xfrm rot="16397275">
            <a:off x="11119111" y="381720"/>
            <a:ext cx="1190239" cy="474207"/>
          </a:xfrm>
          <a:prstGeom prst="wav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7158"/>
            <a:ext cx="9614584" cy="7223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buNone/>
              <a:defRPr sz="2100" spc="23" baseline="0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X </a:t>
            </a:r>
            <a:r>
              <a:rPr lang="en-US" dirty="0" err="1"/>
              <a:t>X</a:t>
            </a:r>
            <a:r>
              <a:rPr lang="en-US" dirty="0"/>
              <a:t> Working Group</a:t>
            </a:r>
          </a:p>
        </p:txBody>
      </p:sp>
      <p:sp>
        <p:nvSpPr>
          <p:cNvPr id="39" name="Rectangle 38"/>
          <p:cNvSpPr/>
          <p:nvPr userDrawn="1"/>
        </p:nvSpPr>
        <p:spPr bwMode="auto">
          <a:xfrm>
            <a:off x="9614585" y="37158"/>
            <a:ext cx="390503" cy="72484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Wave 31"/>
          <p:cNvSpPr/>
          <p:nvPr userDrawn="1"/>
        </p:nvSpPr>
        <p:spPr bwMode="auto">
          <a:xfrm rot="16397275">
            <a:off x="9497237" y="381720"/>
            <a:ext cx="1190239" cy="474207"/>
          </a:xfrm>
          <a:prstGeom prst="wav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021027" y="61306"/>
            <a:ext cx="1927909" cy="698164"/>
            <a:chOff x="3195177" y="330833"/>
            <a:chExt cx="5393463" cy="1953164"/>
          </a:xfrm>
        </p:grpSpPr>
        <p:pic>
          <p:nvPicPr>
            <p:cNvPr id="18" name="ONR logo" descr="ONR oval Logo Red Blue Gold150ppi3x7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177" y="692749"/>
              <a:ext cx="2699430" cy="122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655"/>
            <a:stretch/>
          </p:blipFill>
          <p:spPr>
            <a:xfrm>
              <a:off x="5490694" y="330833"/>
              <a:ext cx="3097946" cy="195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51573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416177"/>
            <a:ext cx="10972800" cy="147002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Brief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0" y="5029200"/>
            <a:ext cx="650240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Title</a:t>
            </a:r>
          </a:p>
          <a:p>
            <a:r>
              <a:rPr lang="en-US" i="1" dirty="0"/>
              <a:t>date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049"/>
            <a:ext cx="2421811" cy="8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00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Last Updated: 18 MAR 14; 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5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00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Last Updated: 18 MAR 14; SH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00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Last Updated: 18 MAR 14; SH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0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81002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21430-9728-462F-A924-938A6AD51736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0" y="6610350"/>
            <a:ext cx="2844800" cy="247650"/>
          </a:xfrm>
          <a:prstGeom prst="rect">
            <a:avLst/>
          </a:prstGeom>
          <a:ln/>
        </p:spPr>
        <p:txBody>
          <a:bodyPr lIns="91432" tIns="45716" rIns="91432" bIns="45716"/>
          <a:lstStyle>
            <a:lvl1pPr>
              <a:defRPr/>
            </a:lvl1pPr>
          </a:lstStyle>
          <a:p>
            <a:pPr defTabSz="914318">
              <a:defRPr/>
            </a:pPr>
            <a:r>
              <a:rPr lang="en-US">
                <a:solidFill>
                  <a:prstClr val="black"/>
                </a:solidFill>
              </a:rPr>
              <a:t>Last Updated: 20 Jun 11, AJK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3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ead Slide Background Blue Science.jpg">
            <a:extLst>
              <a:ext uri="{FF2B5EF4-FFF2-40B4-BE49-F238E27FC236}">
                <a16:creationId xmlns:a16="http://schemas.microsoft.com/office/drawing/2014/main" id="{FEF9C49F-2F9F-0308-4E4E-50BCAF9BD2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5" y="0"/>
            <a:ext cx="12187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0A87D-E21F-3712-97A9-89F3D44E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554" y="666695"/>
            <a:ext cx="4466888" cy="1711922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09600" y="2416178"/>
            <a:ext cx="10972800" cy="1470025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080000" y="5029200"/>
            <a:ext cx="650240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3D627-60BB-043C-D361-D06481EB1C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383177" y="813194"/>
            <a:ext cx="4466888" cy="1711922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B4CB94F-302C-5A7C-0B78-B6DF0FCFD0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4" y="840781"/>
            <a:ext cx="3475559" cy="150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14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9EEA-5EE0-48D9-BFBE-9DB1951400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449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1E255-E1DE-42EF-A502-402E6C9530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392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" y="-20784"/>
            <a:ext cx="12190993" cy="68574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0" y="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81002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18"/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914318"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7" y="132949"/>
            <a:ext cx="1788160" cy="8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6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8" r:id="rId6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effectLst/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5pPr>
      <a:lvl6pPr marL="45715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1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3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70" indent="-342870" algn="l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883" indent="-285724" algn="l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98" indent="-228580" algn="l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57" indent="-228580" algn="l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17" indent="-228580" algn="l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6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5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5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4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WhiteBottomBlueTo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0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2743200" y="0"/>
            <a:ext cx="6705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817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ONRG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8176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861E196-4032-413A-8E82-2630A8748A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" y="110796"/>
            <a:ext cx="2035629" cy="87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79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sv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17617" y="3040151"/>
            <a:ext cx="8956766" cy="147002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dirty="0"/>
              <a:t>Office of Naval Research Global (ONRG)</a:t>
            </a:r>
            <a:br>
              <a:rPr lang="en-US" sz="3600" dirty="0"/>
            </a:br>
            <a:r>
              <a:rPr lang="en-US" sz="3600" dirty="0"/>
              <a:t>International Science Program </a:t>
            </a:r>
            <a:br>
              <a:rPr lang="en-US" sz="3600" dirty="0"/>
            </a:br>
            <a:r>
              <a:rPr lang="en-US" sz="3600" dirty="0"/>
              <a:t>Overview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3285" y="5047642"/>
            <a:ext cx="4943754" cy="838200"/>
          </a:xfrm>
        </p:spPr>
        <p:txBody>
          <a:bodyPr/>
          <a:lstStyle/>
          <a:p>
            <a:pPr algn="l"/>
            <a:r>
              <a:rPr lang="en-US" sz="1800" dirty="0"/>
              <a:t>Mr. Dillard Patton</a:t>
            </a:r>
          </a:p>
          <a:p>
            <a:pPr algn="l"/>
            <a:r>
              <a:rPr lang="en-US" sz="1800" dirty="0"/>
              <a:t>International Science Program Manager</a:t>
            </a:r>
          </a:p>
          <a:p>
            <a:pPr algn="l"/>
            <a:r>
              <a:rPr lang="en-US" sz="1800" dirty="0"/>
              <a:t>London, UK</a:t>
            </a:r>
          </a:p>
          <a:p>
            <a:pPr algn="l"/>
            <a:r>
              <a:rPr lang="en-US" sz="1800" dirty="0"/>
              <a:t>dillard.c.patton2.civ@us.navy.mil</a:t>
            </a:r>
          </a:p>
          <a:p>
            <a:pPr algn="l"/>
            <a:endParaRPr lang="en-US" sz="1800" dirty="0"/>
          </a:p>
        </p:txBody>
      </p:sp>
      <p:pic>
        <p:nvPicPr>
          <p:cNvPr id="3" name="Picture 2" descr="A picture containing text, metalware, gear&#10;&#10;Description automatically generated">
            <a:extLst>
              <a:ext uri="{FF2B5EF4-FFF2-40B4-BE49-F238E27FC236}">
                <a16:creationId xmlns:a16="http://schemas.microsoft.com/office/drawing/2014/main" id="{59CE1A0F-10BA-BEBC-02F0-067F81A89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20" y="4006242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3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AFE0-C030-4AEB-A496-7DE826157CC3}" type="slidenum">
              <a:rPr lang="en-US" dirty="0" smtClean="0">
                <a:solidFill>
                  <a:prstClr val="white">
                    <a:lumMod val="50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1508760" y="2453640"/>
            <a:ext cx="91592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5pPr>
            <a:lvl6pPr marL="45715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31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63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dirty="0">
                <a:solidFill>
                  <a:schemeClr val="tx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9480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CB2DB-EF3A-6B39-0F84-14E44570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Agenda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A835E-C58C-AE1C-8E09-A0FCA1FAB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Department Overview</a:t>
            </a:r>
          </a:p>
          <a:p>
            <a:r>
              <a:rPr lang="en-US" sz="2800" dirty="0"/>
              <a:t>Department Organization and Structure</a:t>
            </a:r>
          </a:p>
          <a:p>
            <a:r>
              <a:rPr lang="en-US" sz="2800" dirty="0"/>
              <a:t>Why International Science?</a:t>
            </a:r>
          </a:p>
          <a:p>
            <a:r>
              <a:rPr lang="en-US" sz="2800" dirty="0"/>
              <a:t>2024 Significant Accomplishments</a:t>
            </a:r>
          </a:p>
          <a:p>
            <a:r>
              <a:rPr lang="en-US" sz="2800" dirty="0"/>
              <a:t>2025 High-Level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A8E61-C38D-DD38-824B-98D0348C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81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9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F88A-007B-D5A6-1A79-384B9258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87CBEB-F2E3-5364-770C-000CE06D947B}"/>
              </a:ext>
            </a:extLst>
          </p:cNvPr>
          <p:cNvGrpSpPr/>
          <p:nvPr/>
        </p:nvGrpSpPr>
        <p:grpSpPr>
          <a:xfrm>
            <a:off x="1375630" y="1211669"/>
            <a:ext cx="4317964" cy="3761757"/>
            <a:chOff x="1554480" y="1721949"/>
            <a:chExt cx="3476723" cy="30329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13D9D0-1914-BB60-B3B5-8152E658F37C}"/>
                </a:ext>
              </a:extLst>
            </p:cNvPr>
            <p:cNvSpPr/>
            <p:nvPr/>
          </p:nvSpPr>
          <p:spPr>
            <a:xfrm>
              <a:off x="1554480" y="2011680"/>
              <a:ext cx="2743200" cy="2743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BB794D-D1A3-42D4-3D00-8871649470F8}"/>
                </a:ext>
              </a:extLst>
            </p:cNvPr>
            <p:cNvSpPr/>
            <p:nvPr/>
          </p:nvSpPr>
          <p:spPr>
            <a:xfrm rot="19207665">
              <a:off x="1793666" y="3324463"/>
              <a:ext cx="3048000" cy="1357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5CCD074-6B7C-CEC8-8D8F-58C039102379}"/>
                </a:ext>
              </a:extLst>
            </p:cNvPr>
            <p:cNvSpPr/>
            <p:nvPr/>
          </p:nvSpPr>
          <p:spPr>
            <a:xfrm>
              <a:off x="1828800" y="2286000"/>
              <a:ext cx="2194560" cy="2194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C9FC09-9AA0-DC90-38DC-20736840B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0448" y="1721949"/>
              <a:ext cx="1030755" cy="810962"/>
            </a:xfrm>
            <a:prstGeom prst="line">
              <a:avLst/>
            </a:prstGeom>
            <a:ln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CE71E05-F438-8B03-4732-CB13AD2EA5D1}"/>
              </a:ext>
            </a:extLst>
          </p:cNvPr>
          <p:cNvSpPr txBox="1"/>
          <p:nvPr/>
        </p:nvSpPr>
        <p:spPr>
          <a:xfrm>
            <a:off x="1929812" y="3386777"/>
            <a:ext cx="233701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obtain, coordinate, and make available</a:t>
            </a:r>
          </a:p>
          <a:p>
            <a:pPr lvl="0" algn="ctr"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world-wide scientific information.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4C9A85-3818-6B19-7FB4-6AD76DDED10A}"/>
              </a:ext>
            </a:extLst>
          </p:cNvPr>
          <p:cNvGrpSpPr/>
          <p:nvPr/>
        </p:nvGrpSpPr>
        <p:grpSpPr>
          <a:xfrm rot="10800000">
            <a:off x="6435587" y="1542593"/>
            <a:ext cx="4243619" cy="3654179"/>
            <a:chOff x="1554480" y="1863081"/>
            <a:chExt cx="3291787" cy="289179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AA3F07-4469-9BCA-BFA1-41E191EF666D}"/>
                </a:ext>
              </a:extLst>
            </p:cNvPr>
            <p:cNvSpPr/>
            <p:nvPr/>
          </p:nvSpPr>
          <p:spPr>
            <a:xfrm>
              <a:off x="1554480" y="2011680"/>
              <a:ext cx="2743200" cy="2743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8412F0-30EA-F125-1F1C-84615CC3E21F}"/>
                </a:ext>
              </a:extLst>
            </p:cNvPr>
            <p:cNvSpPr/>
            <p:nvPr/>
          </p:nvSpPr>
          <p:spPr>
            <a:xfrm rot="19207665">
              <a:off x="2018999" y="3254697"/>
              <a:ext cx="2794665" cy="1357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43E7F56-EC22-1EB4-2E61-8986D9C1A0A5}"/>
                </a:ext>
              </a:extLst>
            </p:cNvPr>
            <p:cNvSpPr/>
            <p:nvPr/>
          </p:nvSpPr>
          <p:spPr>
            <a:xfrm>
              <a:off x="1828800" y="2286000"/>
              <a:ext cx="2194560" cy="2194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777821E-49FF-04B5-11F5-A926E94E979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004422" y="1863081"/>
              <a:ext cx="841845" cy="670268"/>
            </a:xfrm>
            <a:prstGeom prst="line">
              <a:avLst/>
            </a:prstGeom>
            <a:ln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D89443-AE2A-1902-DAE5-D6785BBB1D86}"/>
              </a:ext>
            </a:extLst>
          </p:cNvPr>
          <p:cNvSpPr txBox="1"/>
          <p:nvPr/>
        </p:nvSpPr>
        <p:spPr>
          <a:xfrm>
            <a:off x="7794179" y="3441929"/>
            <a:ext cx="2292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the partner of choice for science and technology leaders worldwide.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659A8FA-963C-2C3C-372B-89F3AAA4E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9285" y="2015770"/>
            <a:ext cx="914400" cy="9144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377874A-4483-E6BB-FBD1-A7BE89E0F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6187" y="2045184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AEE537-0B05-411C-7EA9-37E2656CEC14}"/>
              </a:ext>
            </a:extLst>
          </p:cNvPr>
          <p:cNvSpPr txBox="1"/>
          <p:nvPr/>
        </p:nvSpPr>
        <p:spPr>
          <a:xfrm>
            <a:off x="2498642" y="297099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694773-440F-2D37-379F-401AF5095273}"/>
              </a:ext>
            </a:extLst>
          </p:cNvPr>
          <p:cNvSpPr txBox="1"/>
          <p:nvPr/>
        </p:nvSpPr>
        <p:spPr>
          <a:xfrm>
            <a:off x="8364348" y="30565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1DECD-520A-A027-4DBC-4463A463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85" y="2679332"/>
            <a:ext cx="2435712" cy="11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B24F0A-FEF6-2222-4011-B5DF1DE1D2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09" b="13701"/>
          <a:stretch/>
        </p:blipFill>
        <p:spPr>
          <a:xfrm>
            <a:off x="649172" y="5292451"/>
            <a:ext cx="2324475" cy="13716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EB7F61-463C-A833-74E8-797110327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429" r="13714" b="1"/>
          <a:stretch/>
        </p:blipFill>
        <p:spPr>
          <a:xfrm>
            <a:off x="5949707" y="5292451"/>
            <a:ext cx="2375055" cy="13716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56FF33-AC0E-1D6A-B640-A8BEDE9AB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2840" y="5292451"/>
            <a:ext cx="2787690" cy="13716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15FD0-EBFD-E6D8-0793-D403B5D7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72" y="5506"/>
            <a:ext cx="9144000" cy="990600"/>
          </a:xfrm>
        </p:spPr>
        <p:txBody>
          <a:bodyPr/>
          <a:lstStyle/>
          <a:p>
            <a:r>
              <a:rPr lang="en-US" sz="3600" dirty="0">
                <a:solidFill>
                  <a:srgbClr val="022A3A"/>
                </a:solidFill>
              </a:rPr>
              <a:t>Office of Naval Research Global (ONRG)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9CD9835-52A6-D2A1-883D-4B1200B16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869" y="5292451"/>
            <a:ext cx="2616585" cy="13716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A8087-C221-4F12-ABA7-339087E2216B}"/>
              </a:ext>
            </a:extLst>
          </p:cNvPr>
          <p:cNvSpPr txBox="1"/>
          <p:nvPr/>
        </p:nvSpPr>
        <p:spPr>
          <a:xfrm>
            <a:off x="3046485" y="693438"/>
            <a:ext cx="73952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i="1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internationally oriented arm of ONR</a:t>
            </a:r>
          </a:p>
        </p:txBody>
      </p:sp>
    </p:spTree>
    <p:extLst>
      <p:ext uri="{BB962C8B-B14F-4D97-AF65-F5344CB8AC3E}">
        <p14:creationId xmlns:p14="http://schemas.microsoft.com/office/powerpoint/2010/main" val="1683819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D7CA-106F-F846-691F-A522EE88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22A3A"/>
                </a:solidFill>
              </a:rPr>
              <a:t>ONRG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96860-060C-B8E4-72E2-5F3D237B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148" y="6399368"/>
            <a:ext cx="1447800" cy="365125"/>
          </a:xfrm>
        </p:spPr>
        <p:txBody>
          <a:bodyPr/>
          <a:lstStyle/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426095E-A39A-0D3F-729F-0D789BEC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9" y="3707503"/>
            <a:ext cx="2205981" cy="101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E76707-E3C7-53CE-B04C-F8930AE97462}"/>
              </a:ext>
            </a:extLst>
          </p:cNvPr>
          <p:cNvSpPr/>
          <p:nvPr/>
        </p:nvSpPr>
        <p:spPr>
          <a:xfrm>
            <a:off x="7089276" y="1715097"/>
            <a:ext cx="4012503" cy="426032"/>
          </a:xfrm>
          <a:prstGeom prst="roundRect">
            <a:avLst/>
          </a:prstGeom>
          <a:ln>
            <a:solidFill>
              <a:srgbClr val="0076A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Science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960D5D-7B15-74FB-DD92-5E7B4FDB1A9E}"/>
              </a:ext>
            </a:extLst>
          </p:cNvPr>
          <p:cNvSpPr/>
          <p:nvPr/>
        </p:nvSpPr>
        <p:spPr>
          <a:xfrm>
            <a:off x="3442266" y="2391586"/>
            <a:ext cx="2048394" cy="5102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Engagement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D9F966-AEB0-E1DB-01B8-1A2447DFF293}"/>
              </a:ext>
            </a:extLst>
          </p:cNvPr>
          <p:cNvSpPr/>
          <p:nvPr/>
        </p:nvSpPr>
        <p:spPr>
          <a:xfrm>
            <a:off x="3460319" y="3176958"/>
            <a:ext cx="1772324" cy="4909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Science Advisors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15E474-BEE8-18C6-F9E6-35D153514FD0}"/>
              </a:ext>
            </a:extLst>
          </p:cNvPr>
          <p:cNvSpPr/>
          <p:nvPr/>
        </p:nvSpPr>
        <p:spPr>
          <a:xfrm>
            <a:off x="3468378" y="3916552"/>
            <a:ext cx="1982962" cy="5089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Experimentation &amp; Analysis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A9BF79-6BB5-469F-4E6A-BD4DDDD6B138}"/>
              </a:ext>
            </a:extLst>
          </p:cNvPr>
          <p:cNvSpPr/>
          <p:nvPr/>
        </p:nvSpPr>
        <p:spPr>
          <a:xfrm>
            <a:off x="3454326" y="4638553"/>
            <a:ext cx="1266940" cy="4584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TechSolutions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64033D-0BA9-C74A-24BB-348DF0075BCF}"/>
              </a:ext>
            </a:extLst>
          </p:cNvPr>
          <p:cNvSpPr/>
          <p:nvPr/>
        </p:nvSpPr>
        <p:spPr>
          <a:xfrm>
            <a:off x="3471652" y="5252779"/>
            <a:ext cx="1979688" cy="4633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Comparative Test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8798FC37-DBB5-AA13-C127-E53632D7D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782" y="1702340"/>
            <a:ext cx="479191" cy="47919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72D6E71-660B-0950-A0E8-3EE62BB1FCAD}"/>
              </a:ext>
            </a:extLst>
          </p:cNvPr>
          <p:cNvGrpSpPr/>
          <p:nvPr/>
        </p:nvGrpSpPr>
        <p:grpSpPr>
          <a:xfrm>
            <a:off x="5603333" y="1489129"/>
            <a:ext cx="958381" cy="902979"/>
            <a:chOff x="1922934" y="1143000"/>
            <a:chExt cx="731520" cy="73152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96A5833-509C-0C64-0F68-C2E971993A33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rgbClr val="0076A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CCF3876-6967-B7DE-6A2D-CB25C873B3BD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69CE3463-5DE9-7C8E-DEE8-6D09B0A32A48}"/>
              </a:ext>
            </a:extLst>
          </p:cNvPr>
          <p:cNvSpPr/>
          <p:nvPr/>
        </p:nvSpPr>
        <p:spPr>
          <a:xfrm>
            <a:off x="2587517" y="1882393"/>
            <a:ext cx="91440" cy="91440"/>
          </a:xfrm>
          <a:prstGeom prst="ellipse">
            <a:avLst/>
          </a:prstGeom>
          <a:noFill/>
          <a:ln>
            <a:solidFill>
              <a:srgbClr val="0076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A5865DE-7C2A-AC55-CAE9-F28283B5D0FE}"/>
              </a:ext>
            </a:extLst>
          </p:cNvPr>
          <p:cNvSpPr/>
          <p:nvPr/>
        </p:nvSpPr>
        <p:spPr>
          <a:xfrm>
            <a:off x="5472545" y="1889905"/>
            <a:ext cx="91440" cy="91440"/>
          </a:xfrm>
          <a:prstGeom prst="ellipse">
            <a:avLst/>
          </a:prstGeom>
          <a:noFill/>
          <a:ln>
            <a:solidFill>
              <a:srgbClr val="0076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FDDD7F-DAA1-0E41-93E6-63C022DBAF63}"/>
              </a:ext>
            </a:extLst>
          </p:cNvPr>
          <p:cNvCxnSpPr>
            <a:cxnSpLocks/>
            <a:endCxn id="87" idx="2"/>
          </p:cNvCxnSpPr>
          <p:nvPr/>
        </p:nvCxnSpPr>
        <p:spPr>
          <a:xfrm>
            <a:off x="2678957" y="1931339"/>
            <a:ext cx="2793588" cy="4286"/>
          </a:xfrm>
          <a:prstGeom prst="line">
            <a:avLst/>
          </a:prstGeom>
          <a:ln>
            <a:solidFill>
              <a:srgbClr val="0076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14FC3D-E0EB-25F6-4F1F-B2B333F699C8}"/>
              </a:ext>
            </a:extLst>
          </p:cNvPr>
          <p:cNvGrpSpPr/>
          <p:nvPr/>
        </p:nvGrpSpPr>
        <p:grpSpPr>
          <a:xfrm>
            <a:off x="2582843" y="5470931"/>
            <a:ext cx="489166" cy="91440"/>
            <a:chOff x="2341318" y="5472868"/>
            <a:chExt cx="489166" cy="9144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788B0A0-D317-CE0B-4288-07897F996D22}"/>
                </a:ext>
              </a:extLst>
            </p:cNvPr>
            <p:cNvSpPr/>
            <p:nvPr/>
          </p:nvSpPr>
          <p:spPr>
            <a:xfrm>
              <a:off x="2341318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2CFB2E2-8C07-5BE9-F938-E3CE3A6F933F}"/>
                </a:ext>
              </a:extLst>
            </p:cNvPr>
            <p:cNvSpPr/>
            <p:nvPr/>
          </p:nvSpPr>
          <p:spPr>
            <a:xfrm>
              <a:off x="2743200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A935548-09A8-27BE-D63A-7E8CD1DDFEB7}"/>
                </a:ext>
              </a:extLst>
            </p:cNvPr>
            <p:cNvCxnSpPr>
              <a:cxnSpLocks/>
            </p:cNvCxnSpPr>
            <p:nvPr/>
          </p:nvCxnSpPr>
          <p:spPr>
            <a:xfrm>
              <a:off x="2428602" y="5515075"/>
              <a:ext cx="314598" cy="35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C00ABFB1-7F4A-E045-0294-49BDF24861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4058" y="4767639"/>
            <a:ext cx="182880" cy="1828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55AA17A-8C43-2AA6-3C38-DAC91F23B0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7332" y="5403421"/>
            <a:ext cx="182880" cy="1828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9B3868E-CC9F-415B-9EA1-189CF2BB04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5999" y="3328859"/>
            <a:ext cx="182880" cy="18288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2B7258-06BD-76B2-D659-8F3528B92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94058" y="4090180"/>
            <a:ext cx="182880" cy="1828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0EF0A6-6F70-9159-92CB-6A725046DF97}"/>
              </a:ext>
            </a:extLst>
          </p:cNvPr>
          <p:cNvGrpSpPr/>
          <p:nvPr/>
        </p:nvGrpSpPr>
        <p:grpSpPr>
          <a:xfrm rot="5400000">
            <a:off x="3102618" y="2487400"/>
            <a:ext cx="365760" cy="365760"/>
            <a:chOff x="1922934" y="1143000"/>
            <a:chExt cx="731520" cy="7315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585A66-C675-F016-9AAA-D080CDBD83D6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06430D-FBE0-9F3E-894F-9F285152CDD6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2463C8-1C57-B0E6-C98B-9687783D1DF8}"/>
              </a:ext>
            </a:extLst>
          </p:cNvPr>
          <p:cNvGrpSpPr/>
          <p:nvPr/>
        </p:nvGrpSpPr>
        <p:grpSpPr>
          <a:xfrm rot="5400000">
            <a:off x="3094559" y="3240276"/>
            <a:ext cx="365760" cy="365760"/>
            <a:chOff x="1922934" y="1143000"/>
            <a:chExt cx="731520" cy="73152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9B30A11-A90B-8D13-93A1-AF3E56024A3C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1DAAEA-3EAF-A665-2425-73944DF6F094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BDD397-99F4-CB5E-5211-F69F3666344A}"/>
              </a:ext>
            </a:extLst>
          </p:cNvPr>
          <p:cNvGrpSpPr/>
          <p:nvPr/>
        </p:nvGrpSpPr>
        <p:grpSpPr>
          <a:xfrm rot="5400000">
            <a:off x="3102618" y="3988131"/>
            <a:ext cx="365760" cy="365760"/>
            <a:chOff x="1922934" y="1143000"/>
            <a:chExt cx="731520" cy="7315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740C58-CFEE-C01B-C220-E1EFD758498A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3706357-EAC4-31C1-5A7F-EE71C7262093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CD98D7-4170-EF7D-F3FE-5668A23E6123}"/>
              </a:ext>
            </a:extLst>
          </p:cNvPr>
          <p:cNvGrpSpPr/>
          <p:nvPr/>
        </p:nvGrpSpPr>
        <p:grpSpPr>
          <a:xfrm rot="5400000">
            <a:off x="3102618" y="4684896"/>
            <a:ext cx="365760" cy="365760"/>
            <a:chOff x="1922934" y="1143000"/>
            <a:chExt cx="731520" cy="73152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F42F72A-33CC-EA77-E509-CA113B211F9C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DD81C2-6AFF-35FA-1D74-82164DDD49EF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912A74-A390-8F01-2149-AAB306AC02F2}"/>
              </a:ext>
            </a:extLst>
          </p:cNvPr>
          <p:cNvGrpSpPr/>
          <p:nvPr/>
        </p:nvGrpSpPr>
        <p:grpSpPr>
          <a:xfrm rot="5400000">
            <a:off x="3105892" y="5321070"/>
            <a:ext cx="365760" cy="365760"/>
            <a:chOff x="1922934" y="1143000"/>
            <a:chExt cx="731520" cy="73152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EEA178-8DDB-6C78-DF10-0D48CB3CD56A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3E5153-4F4A-7256-1403-AE9343EF1B5C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84F30C-15F6-385F-9F18-65F36DB6D34E}"/>
              </a:ext>
            </a:extLst>
          </p:cNvPr>
          <p:cNvGrpSpPr/>
          <p:nvPr/>
        </p:nvGrpSpPr>
        <p:grpSpPr>
          <a:xfrm>
            <a:off x="3191391" y="2601901"/>
            <a:ext cx="188217" cy="182880"/>
            <a:chOff x="5834281" y="4318079"/>
            <a:chExt cx="365760" cy="274320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3BF7EBCB-B262-B791-4024-A888F0930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787504">
              <a:off x="5999019" y="4328636"/>
              <a:ext cx="201022" cy="263763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BBB95D75-2600-9162-D60C-679CC9DA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9769067" flipH="1">
              <a:off x="5834281" y="4318079"/>
              <a:ext cx="167518" cy="263763"/>
            </a:xfrm>
            <a:prstGeom prst="rect">
              <a:avLst/>
            </a:prstGeom>
          </p:spPr>
        </p:pic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FBC8729-B08C-53BC-0F9E-F5F43A3EEB49}"/>
              </a:ext>
            </a:extLst>
          </p:cNvPr>
          <p:cNvCxnSpPr>
            <a:cxnSpLocks/>
          </p:cNvCxnSpPr>
          <p:nvPr/>
        </p:nvCxnSpPr>
        <p:spPr>
          <a:xfrm>
            <a:off x="2554537" y="1698708"/>
            <a:ext cx="0" cy="4771346"/>
          </a:xfrm>
          <a:prstGeom prst="line">
            <a:avLst/>
          </a:prstGeom>
          <a:ln w="47625">
            <a:gradFill flip="none" rotWithShape="1">
              <a:gsLst>
                <a:gs pos="66000">
                  <a:srgbClr val="0076A9">
                    <a:lumMod val="100000"/>
                    <a:alpha val="39000"/>
                  </a:srgbClr>
                </a:gs>
                <a:gs pos="6000">
                  <a:schemeClr val="accent1">
                    <a:lumMod val="5000"/>
                    <a:lumOff val="95000"/>
                  </a:schemeClr>
                </a:gs>
                <a:gs pos="100000">
                  <a:srgbClr val="0076A9"/>
                </a:gs>
              </a:gsLst>
              <a:lin ang="162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F83C99A-8F20-0F0E-AB55-FDCC282989BF}"/>
              </a:ext>
            </a:extLst>
          </p:cNvPr>
          <p:cNvGrpSpPr/>
          <p:nvPr/>
        </p:nvGrpSpPr>
        <p:grpSpPr>
          <a:xfrm>
            <a:off x="2576750" y="4130226"/>
            <a:ext cx="489166" cy="91440"/>
            <a:chOff x="2341318" y="5472868"/>
            <a:chExt cx="489166" cy="914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D724F39-243B-48CB-BD44-715CADC006A0}"/>
                </a:ext>
              </a:extLst>
            </p:cNvPr>
            <p:cNvSpPr/>
            <p:nvPr/>
          </p:nvSpPr>
          <p:spPr>
            <a:xfrm>
              <a:off x="2341318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2C633BE-15DB-D617-109E-80D9A50F88E7}"/>
                </a:ext>
              </a:extLst>
            </p:cNvPr>
            <p:cNvSpPr/>
            <p:nvPr/>
          </p:nvSpPr>
          <p:spPr>
            <a:xfrm>
              <a:off x="2743200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0F17066-E627-C2B4-ED95-4E7B2F80D7F2}"/>
                </a:ext>
              </a:extLst>
            </p:cNvPr>
            <p:cNvCxnSpPr>
              <a:cxnSpLocks/>
            </p:cNvCxnSpPr>
            <p:nvPr/>
          </p:nvCxnSpPr>
          <p:spPr>
            <a:xfrm>
              <a:off x="2428602" y="5515075"/>
              <a:ext cx="314598" cy="35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12C7055-385E-92A6-14F0-C0554010B2A1}"/>
              </a:ext>
            </a:extLst>
          </p:cNvPr>
          <p:cNvGrpSpPr/>
          <p:nvPr/>
        </p:nvGrpSpPr>
        <p:grpSpPr>
          <a:xfrm>
            <a:off x="2587573" y="3408258"/>
            <a:ext cx="489166" cy="91440"/>
            <a:chOff x="2341318" y="5472868"/>
            <a:chExt cx="489166" cy="9144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28412BC-FAB8-3330-788F-60A48D589881}"/>
                </a:ext>
              </a:extLst>
            </p:cNvPr>
            <p:cNvSpPr/>
            <p:nvPr/>
          </p:nvSpPr>
          <p:spPr>
            <a:xfrm>
              <a:off x="2341318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8051A96-B270-7558-FA32-25ED820299AF}"/>
                </a:ext>
              </a:extLst>
            </p:cNvPr>
            <p:cNvSpPr/>
            <p:nvPr/>
          </p:nvSpPr>
          <p:spPr>
            <a:xfrm>
              <a:off x="2743200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830796F-8F44-D5FD-D416-003F9808B4A5}"/>
                </a:ext>
              </a:extLst>
            </p:cNvPr>
            <p:cNvCxnSpPr>
              <a:cxnSpLocks/>
            </p:cNvCxnSpPr>
            <p:nvPr/>
          </p:nvCxnSpPr>
          <p:spPr>
            <a:xfrm>
              <a:off x="2428602" y="5515075"/>
              <a:ext cx="314598" cy="35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6FF792F-3BFF-A12F-E86E-9FD9C2AABBCF}"/>
              </a:ext>
            </a:extLst>
          </p:cNvPr>
          <p:cNvSpPr txBox="1"/>
          <p:nvPr/>
        </p:nvSpPr>
        <p:spPr>
          <a:xfrm>
            <a:off x="6420374" y="2308982"/>
            <a:ext cx="5585988" cy="2721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future naval capabilities through revolutionary fundamental research that challenges conventional thinking.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rgbClr val="022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u="sng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US" dirty="0">
              <a:solidFill>
                <a:srgbClr val="022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trusted partnerships with the world’s leading scientific researchers.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6EBD620-228E-08EA-AA8D-440D4F32FC4A}"/>
              </a:ext>
            </a:extLst>
          </p:cNvPr>
          <p:cNvGrpSpPr/>
          <p:nvPr/>
        </p:nvGrpSpPr>
        <p:grpSpPr>
          <a:xfrm>
            <a:off x="2587573" y="2637057"/>
            <a:ext cx="489166" cy="91440"/>
            <a:chOff x="2341318" y="5472868"/>
            <a:chExt cx="489166" cy="9144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D2CC7DD-38DE-73C8-6D53-E7D19CDF4F8D}"/>
                </a:ext>
              </a:extLst>
            </p:cNvPr>
            <p:cNvSpPr/>
            <p:nvPr/>
          </p:nvSpPr>
          <p:spPr>
            <a:xfrm>
              <a:off x="2341318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E05D2C2-5B2C-4790-96BC-7E258CC8EACA}"/>
                </a:ext>
              </a:extLst>
            </p:cNvPr>
            <p:cNvSpPr/>
            <p:nvPr/>
          </p:nvSpPr>
          <p:spPr>
            <a:xfrm>
              <a:off x="2743200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8C71B9-D1A1-C53B-A330-B9C72A295AFE}"/>
                </a:ext>
              </a:extLst>
            </p:cNvPr>
            <p:cNvCxnSpPr>
              <a:cxnSpLocks/>
            </p:cNvCxnSpPr>
            <p:nvPr/>
          </p:nvCxnSpPr>
          <p:spPr>
            <a:xfrm>
              <a:off x="2428602" y="5515075"/>
              <a:ext cx="314598" cy="35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36C3550-7949-89ED-3F2A-96598F6F1817}"/>
              </a:ext>
            </a:extLst>
          </p:cNvPr>
          <p:cNvGrpSpPr/>
          <p:nvPr/>
        </p:nvGrpSpPr>
        <p:grpSpPr>
          <a:xfrm>
            <a:off x="2587573" y="4840403"/>
            <a:ext cx="489166" cy="91440"/>
            <a:chOff x="2341318" y="5472868"/>
            <a:chExt cx="489166" cy="91440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D1AFAEA-197D-D54C-310B-2049C5685166}"/>
                </a:ext>
              </a:extLst>
            </p:cNvPr>
            <p:cNvSpPr/>
            <p:nvPr/>
          </p:nvSpPr>
          <p:spPr>
            <a:xfrm>
              <a:off x="2341318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8B635BF-3DBC-5F39-7E17-E0140F8D566A}"/>
                </a:ext>
              </a:extLst>
            </p:cNvPr>
            <p:cNvSpPr/>
            <p:nvPr/>
          </p:nvSpPr>
          <p:spPr>
            <a:xfrm>
              <a:off x="2743200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045BD1D-BBB9-930A-5283-54C6FB5F832B}"/>
                </a:ext>
              </a:extLst>
            </p:cNvPr>
            <p:cNvCxnSpPr>
              <a:cxnSpLocks/>
            </p:cNvCxnSpPr>
            <p:nvPr/>
          </p:nvCxnSpPr>
          <p:spPr>
            <a:xfrm>
              <a:off x="2428602" y="5515075"/>
              <a:ext cx="314598" cy="35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97FEE3AF-AA94-E079-F4EA-F0EAB46121AE}"/>
              </a:ext>
            </a:extLst>
          </p:cNvPr>
          <p:cNvSpPr/>
          <p:nvPr/>
        </p:nvSpPr>
        <p:spPr>
          <a:xfrm>
            <a:off x="3468378" y="5940205"/>
            <a:ext cx="1549956" cy="4633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Tech Bridge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55F6EB8-619D-619F-2EAB-7FC4A3CFEDA1}"/>
              </a:ext>
            </a:extLst>
          </p:cNvPr>
          <p:cNvGrpSpPr/>
          <p:nvPr/>
        </p:nvGrpSpPr>
        <p:grpSpPr>
          <a:xfrm>
            <a:off x="2579569" y="6158357"/>
            <a:ext cx="489166" cy="91440"/>
            <a:chOff x="2341318" y="5472868"/>
            <a:chExt cx="489166" cy="91440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489163A-08C6-5517-F107-FB468548B1CA}"/>
                </a:ext>
              </a:extLst>
            </p:cNvPr>
            <p:cNvSpPr/>
            <p:nvPr/>
          </p:nvSpPr>
          <p:spPr>
            <a:xfrm>
              <a:off x="2341318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DBBBC51E-BB1B-E57B-331B-E79D89C2DF36}"/>
                </a:ext>
              </a:extLst>
            </p:cNvPr>
            <p:cNvSpPr/>
            <p:nvPr/>
          </p:nvSpPr>
          <p:spPr>
            <a:xfrm>
              <a:off x="2743200" y="5472868"/>
              <a:ext cx="87284" cy="914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C45D084-30B3-FDE0-E100-DE285E962EE6}"/>
                </a:ext>
              </a:extLst>
            </p:cNvPr>
            <p:cNvCxnSpPr>
              <a:cxnSpLocks/>
            </p:cNvCxnSpPr>
            <p:nvPr/>
          </p:nvCxnSpPr>
          <p:spPr>
            <a:xfrm>
              <a:off x="2428602" y="5515075"/>
              <a:ext cx="314598" cy="35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8" name="Graphic 137">
            <a:extLst>
              <a:ext uri="{FF2B5EF4-FFF2-40B4-BE49-F238E27FC236}">
                <a16:creationId xmlns:a16="http://schemas.microsoft.com/office/drawing/2014/main" id="{729AF235-6EA0-6228-E375-4C28255E70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4058" y="6090847"/>
            <a:ext cx="182880" cy="182880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23DF66B-D598-E64B-CF64-BFC06DD51FCF}"/>
              </a:ext>
            </a:extLst>
          </p:cNvPr>
          <p:cNvGrpSpPr/>
          <p:nvPr/>
        </p:nvGrpSpPr>
        <p:grpSpPr>
          <a:xfrm rot="5400000">
            <a:off x="3102618" y="6008496"/>
            <a:ext cx="365760" cy="365760"/>
            <a:chOff x="1922934" y="1143000"/>
            <a:chExt cx="731520" cy="73152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EACC470-81D9-61FA-90EB-5964DBF8E7BD}"/>
                </a:ext>
              </a:extLst>
            </p:cNvPr>
            <p:cNvSpPr/>
            <p:nvPr/>
          </p:nvSpPr>
          <p:spPr>
            <a:xfrm>
              <a:off x="1922934" y="1143000"/>
              <a:ext cx="731520" cy="731520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B561379-9AB0-DF3E-78A0-5FB1008D4BB2}"/>
                </a:ext>
              </a:extLst>
            </p:cNvPr>
            <p:cNvSpPr/>
            <p:nvPr/>
          </p:nvSpPr>
          <p:spPr>
            <a:xfrm>
              <a:off x="1971407" y="1187424"/>
              <a:ext cx="640080" cy="640080"/>
            </a:xfrm>
            <a:prstGeom prst="ellipse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View of Earth from orbit">
            <a:extLst>
              <a:ext uri="{FF2B5EF4-FFF2-40B4-BE49-F238E27FC236}">
                <a16:creationId xmlns:a16="http://schemas.microsoft.com/office/drawing/2014/main" id="{363C0E75-39BF-FD49-F103-235E825334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87" y="4176204"/>
            <a:ext cx="6036613" cy="2667441"/>
          </a:xfrm>
          <a:prstGeom prst="rect">
            <a:avLst/>
          </a:prstGeom>
          <a:effectLst>
            <a:softEdge rad="482600"/>
          </a:effectLst>
        </p:spPr>
      </p:pic>
    </p:spTree>
    <p:extLst>
      <p:ext uri="{BB962C8B-B14F-4D97-AF65-F5344CB8AC3E}">
        <p14:creationId xmlns:p14="http://schemas.microsoft.com/office/powerpoint/2010/main" val="65958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 abstract blue and gold cube illustration">
            <a:extLst>
              <a:ext uri="{FF2B5EF4-FFF2-40B4-BE49-F238E27FC236}">
                <a16:creationId xmlns:a16="http://schemas.microsoft.com/office/drawing/2014/main" id="{17F6E009-1047-7340-161D-80887FC2E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79"/>
          <a:stretch/>
        </p:blipFill>
        <p:spPr>
          <a:xfrm rot="5400000" flipH="1" flipV="1">
            <a:off x="8038145" y="2756975"/>
            <a:ext cx="5920233" cy="23874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BB89B-7AE2-D8B4-E383-EDA42C85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270" y="0"/>
            <a:ext cx="8914130" cy="990600"/>
          </a:xfrm>
        </p:spPr>
        <p:txBody>
          <a:bodyPr/>
          <a:lstStyle/>
          <a:p>
            <a:r>
              <a:rPr lang="en-US" dirty="0">
                <a:solidFill>
                  <a:srgbClr val="022A3A"/>
                </a:solidFill>
              </a:rPr>
              <a:t>ONRG International Science </a:t>
            </a:r>
            <a:br>
              <a:rPr lang="en-US" dirty="0">
                <a:solidFill>
                  <a:srgbClr val="022A3A"/>
                </a:solidFill>
              </a:rPr>
            </a:br>
            <a:r>
              <a:rPr lang="en-US" dirty="0">
                <a:solidFill>
                  <a:srgbClr val="022A3A"/>
                </a:solidFill>
              </a:rPr>
              <a:t>Office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1174B-91EC-6D45-818B-5DD02660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58192"/>
            <a:ext cx="2844800" cy="365125"/>
          </a:xfrm>
        </p:spPr>
        <p:txBody>
          <a:bodyPr/>
          <a:lstStyle/>
          <a:p>
            <a:fld id="{C048AFE0-C030-4AEB-A496-7DE826157CC3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ABCD1405-5657-3636-B114-7FCFBCA3B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8" t="5159" r="3746" b="4790"/>
          <a:stretch/>
        </p:blipFill>
        <p:spPr>
          <a:xfrm>
            <a:off x="0" y="1080014"/>
            <a:ext cx="9647791" cy="5653889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3A1B0D-534C-F3C9-5198-8B3B42682739}"/>
              </a:ext>
            </a:extLst>
          </p:cNvPr>
          <p:cNvSpPr/>
          <p:nvPr/>
        </p:nvSpPr>
        <p:spPr>
          <a:xfrm>
            <a:off x="2340207" y="3382592"/>
            <a:ext cx="205510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4DA61C-5010-171E-1CD1-02310C7919C7}"/>
              </a:ext>
            </a:extLst>
          </p:cNvPr>
          <p:cNvSpPr/>
          <p:nvPr/>
        </p:nvSpPr>
        <p:spPr>
          <a:xfrm>
            <a:off x="2555201" y="5506427"/>
            <a:ext cx="205510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965F4E-A797-51FF-2658-56C3F93534A4}"/>
              </a:ext>
            </a:extLst>
          </p:cNvPr>
          <p:cNvSpPr/>
          <p:nvPr/>
        </p:nvSpPr>
        <p:spPr>
          <a:xfrm>
            <a:off x="3338052" y="5046123"/>
            <a:ext cx="216502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865A95-807C-DA1D-0BF9-3AFC520927BE}"/>
              </a:ext>
            </a:extLst>
          </p:cNvPr>
          <p:cNvSpPr/>
          <p:nvPr/>
        </p:nvSpPr>
        <p:spPr>
          <a:xfrm>
            <a:off x="4319273" y="2829816"/>
            <a:ext cx="216502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C73C28-7C14-2C8D-9072-992342A4269D}"/>
              </a:ext>
            </a:extLst>
          </p:cNvPr>
          <p:cNvSpPr/>
          <p:nvPr/>
        </p:nvSpPr>
        <p:spPr>
          <a:xfrm>
            <a:off x="4846790" y="3000053"/>
            <a:ext cx="216502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F911A5-0215-69C6-8868-B135567F364C}"/>
              </a:ext>
            </a:extLst>
          </p:cNvPr>
          <p:cNvSpPr/>
          <p:nvPr/>
        </p:nvSpPr>
        <p:spPr>
          <a:xfrm>
            <a:off x="6496147" y="3899025"/>
            <a:ext cx="217907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8484FE-5149-E0A9-2B84-3F15D4E58DEE}"/>
              </a:ext>
            </a:extLst>
          </p:cNvPr>
          <p:cNvSpPr/>
          <p:nvPr/>
        </p:nvSpPr>
        <p:spPr>
          <a:xfrm>
            <a:off x="7130941" y="4496177"/>
            <a:ext cx="216502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BC4B89-C75D-3F1F-C108-19508AF91A34}"/>
              </a:ext>
            </a:extLst>
          </p:cNvPr>
          <p:cNvSpPr/>
          <p:nvPr/>
        </p:nvSpPr>
        <p:spPr>
          <a:xfrm>
            <a:off x="8216161" y="5743736"/>
            <a:ext cx="216502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A7A043-60FD-A57D-6DE5-DF5E5E1B5D9E}"/>
              </a:ext>
            </a:extLst>
          </p:cNvPr>
          <p:cNvSpPr/>
          <p:nvPr/>
        </p:nvSpPr>
        <p:spPr>
          <a:xfrm>
            <a:off x="8013494" y="3403793"/>
            <a:ext cx="217907" cy="209274"/>
          </a:xfrm>
          <a:prstGeom prst="ellipse">
            <a:avLst/>
          </a:prstGeom>
          <a:solidFill>
            <a:srgbClr val="E8B01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235520-00A3-7A87-3053-2D2D177D31A6}"/>
              </a:ext>
            </a:extLst>
          </p:cNvPr>
          <p:cNvSpPr txBox="1"/>
          <p:nvPr/>
        </p:nvSpPr>
        <p:spPr>
          <a:xfrm>
            <a:off x="2103550" y="2843080"/>
            <a:ext cx="222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ONR Global HQ </a:t>
            </a:r>
          </a:p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London, UK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1500DA-6E92-CB64-5D51-2AC724A2F360}"/>
              </a:ext>
            </a:extLst>
          </p:cNvPr>
          <p:cNvSpPr txBox="1"/>
          <p:nvPr/>
        </p:nvSpPr>
        <p:spPr>
          <a:xfrm>
            <a:off x="3500645" y="5083201"/>
            <a:ext cx="107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 ExtraBold" panose="020F0502020204030204" pitchFamily="34" charset="0"/>
              </a:rPr>
              <a:t>São Paulo, Brazil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FC9FE8-3F17-D24A-E7E4-6921186E2ADC}"/>
              </a:ext>
            </a:extLst>
          </p:cNvPr>
          <p:cNvSpPr txBox="1"/>
          <p:nvPr/>
        </p:nvSpPr>
        <p:spPr>
          <a:xfrm>
            <a:off x="755369" y="5543505"/>
            <a:ext cx="186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Santiago,</a:t>
            </a:r>
          </a:p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Chile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E06DCB-8282-4202-4492-8C1325B5784C}"/>
              </a:ext>
            </a:extLst>
          </p:cNvPr>
          <p:cNvSpPr txBox="1"/>
          <p:nvPr/>
        </p:nvSpPr>
        <p:spPr>
          <a:xfrm>
            <a:off x="4993441" y="3068646"/>
            <a:ext cx="151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 ExtraBold" panose="020F0502020204030204" pitchFamily="34" charset="0"/>
              </a:rPr>
              <a:t>Prague, </a:t>
            </a:r>
          </a:p>
          <a:p>
            <a:r>
              <a:rPr lang="en-US" sz="1400" b="1" dirty="0">
                <a:latin typeface="Aptos ExtraBold" panose="020F0502020204030204" pitchFamily="34" charset="0"/>
              </a:rPr>
              <a:t>Czech Republic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DB6AEA-D7B0-10E8-FE99-9E0E8DEACC8D}"/>
              </a:ext>
            </a:extLst>
          </p:cNvPr>
          <p:cNvSpPr txBox="1"/>
          <p:nvPr/>
        </p:nvSpPr>
        <p:spPr>
          <a:xfrm>
            <a:off x="8194554" y="3427495"/>
            <a:ext cx="7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 ExtraBold" panose="020F0502020204030204" pitchFamily="34" charset="0"/>
              </a:rPr>
              <a:t>Tokyo, Japan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89E1A-0698-5922-773B-4C89260CBAAD}"/>
              </a:ext>
            </a:extLst>
          </p:cNvPr>
          <p:cNvSpPr txBox="1"/>
          <p:nvPr/>
        </p:nvSpPr>
        <p:spPr>
          <a:xfrm>
            <a:off x="6665207" y="3925891"/>
            <a:ext cx="114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 ExtraBold" panose="020F0502020204030204" pitchFamily="34" charset="0"/>
              </a:rPr>
              <a:t>New Delhi, India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2FE76A-9EEC-1295-79DC-3A5213E53386}"/>
              </a:ext>
            </a:extLst>
          </p:cNvPr>
          <p:cNvSpPr txBox="1"/>
          <p:nvPr/>
        </p:nvSpPr>
        <p:spPr>
          <a:xfrm>
            <a:off x="6152679" y="4551562"/>
            <a:ext cx="1025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Singapore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594DE8-CAA8-D2FD-9470-8A5E66C54A36}"/>
              </a:ext>
            </a:extLst>
          </p:cNvPr>
          <p:cNvSpPr txBox="1"/>
          <p:nvPr/>
        </p:nvSpPr>
        <p:spPr>
          <a:xfrm>
            <a:off x="7001033" y="5731375"/>
            <a:ext cx="123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22A3A"/>
                </a:solidFill>
                <a:latin typeface="Aptos ExtraBold" panose="020F0502020204030204" pitchFamily="34" charset="0"/>
              </a:rPr>
              <a:t>Melbourne,</a:t>
            </a:r>
          </a:p>
          <a:p>
            <a:pPr algn="r"/>
            <a:r>
              <a:rPr lang="en-US" sz="1400" b="1" dirty="0">
                <a:solidFill>
                  <a:srgbClr val="022A3A"/>
                </a:solidFill>
                <a:latin typeface="Aptos ExtraBold" panose="020F0502020204030204" pitchFamily="34" charset="0"/>
              </a:rPr>
              <a:t>Australia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6FED3A-52EB-39AB-855A-46CB05697885}"/>
              </a:ext>
            </a:extLst>
          </p:cNvPr>
          <p:cNvSpPr txBox="1"/>
          <p:nvPr/>
        </p:nvSpPr>
        <p:spPr>
          <a:xfrm>
            <a:off x="165039" y="3225619"/>
            <a:ext cx="219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ONR HQ </a:t>
            </a:r>
          </a:p>
          <a:p>
            <a:pPr algn="r"/>
            <a:r>
              <a:rPr lang="en-US" sz="1400" b="1" dirty="0">
                <a:latin typeface="Aptos ExtraBold" panose="020F0502020204030204" pitchFamily="34" charset="0"/>
              </a:rPr>
              <a:t>Arlington, VA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A0574-7EB2-EBD6-6A96-ADD5B6DFB1C3}"/>
              </a:ext>
            </a:extLst>
          </p:cNvPr>
          <p:cNvSpPr/>
          <p:nvPr/>
        </p:nvSpPr>
        <p:spPr>
          <a:xfrm>
            <a:off x="9903500" y="1080014"/>
            <a:ext cx="2296945" cy="5777986"/>
          </a:xfrm>
          <a:prstGeom prst="rect">
            <a:avLst/>
          </a:prstGeom>
          <a:gradFill>
            <a:gsLst>
              <a:gs pos="82000">
                <a:srgbClr val="022A3A">
                  <a:alpha val="50000"/>
                </a:srgbClr>
              </a:gs>
              <a:gs pos="67000">
                <a:srgbClr val="022A3A">
                  <a:alpha val="67000"/>
                </a:srgbClr>
              </a:gs>
              <a:gs pos="0">
                <a:srgbClr val="022A3A">
                  <a:alpha val="85000"/>
                </a:srgbClr>
              </a:gs>
              <a:gs pos="100000">
                <a:schemeClr val="bg1">
                  <a:alpha val="5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4137B-F0A6-BBF6-C574-FA8F9A8E95A7}"/>
              </a:ext>
            </a:extLst>
          </p:cNvPr>
          <p:cNvSpPr txBox="1"/>
          <p:nvPr/>
        </p:nvSpPr>
        <p:spPr>
          <a:xfrm>
            <a:off x="9751423" y="2188717"/>
            <a:ext cx="26312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Science Directors world-wide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DDF48-817C-D160-0486-B44E13DE2EF9}"/>
              </a:ext>
            </a:extLst>
          </p:cNvPr>
          <p:cNvSpPr txBox="1"/>
          <p:nvPr/>
        </p:nvSpPr>
        <p:spPr>
          <a:xfrm>
            <a:off x="9903498" y="2939780"/>
            <a:ext cx="22713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 persistent global presence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cutting-edge Science &amp; Technology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network of global scientists and technology innovators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international scientists with the Naval Research Enterprise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seed grants to stimulate promising international research</a:t>
            </a:r>
          </a:p>
        </p:txBody>
      </p:sp>
      <p:pic>
        <p:nvPicPr>
          <p:cNvPr id="8" name="Picture 7" descr="A picture containing text, metalware, gear&#10;&#10;Description automatically generated">
            <a:extLst>
              <a:ext uri="{FF2B5EF4-FFF2-40B4-BE49-F238E27FC236}">
                <a16:creationId xmlns:a16="http://schemas.microsoft.com/office/drawing/2014/main" id="{5557BF74-21DE-653F-4C94-503E9A361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12" y="241285"/>
            <a:ext cx="1877333" cy="18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Content Placeholder 84">
            <a:extLst>
              <a:ext uri="{FF2B5EF4-FFF2-40B4-BE49-F238E27FC236}">
                <a16:creationId xmlns:a16="http://schemas.microsoft.com/office/drawing/2014/main" id="{7868222C-07E7-957E-2F38-84590FC39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206" y="990600"/>
            <a:ext cx="11745264" cy="5710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3F94A-B05C-86E6-2670-8B6262A8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ISP Functional Org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8B646-A689-9661-ADD3-5900ED10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2DB358-B4E9-7016-5C6F-D7F04835FD20}"/>
              </a:ext>
            </a:extLst>
          </p:cNvPr>
          <p:cNvGrpSpPr/>
          <p:nvPr/>
        </p:nvGrpSpPr>
        <p:grpSpPr>
          <a:xfrm>
            <a:off x="7474359" y="4560663"/>
            <a:ext cx="4296536" cy="1871241"/>
            <a:chOff x="7130620" y="4853992"/>
            <a:chExt cx="3236644" cy="13395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3F0DA48-238D-A77C-9893-204D370FBE70}"/>
                </a:ext>
              </a:extLst>
            </p:cNvPr>
            <p:cNvSpPr/>
            <p:nvPr/>
          </p:nvSpPr>
          <p:spPr>
            <a:xfrm>
              <a:off x="7130620" y="4853992"/>
              <a:ext cx="3135044" cy="13395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1E4D61-AAF3-FD70-F104-D1DF0C199080}"/>
                </a:ext>
              </a:extLst>
            </p:cNvPr>
            <p:cNvSpPr txBox="1"/>
            <p:nvPr/>
          </p:nvSpPr>
          <p:spPr>
            <a:xfrm>
              <a:off x="7130620" y="4853992"/>
              <a:ext cx="3236644" cy="116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u="sng" dirty="0"/>
                <a:t>ISP Census</a:t>
              </a:r>
              <a:r>
                <a:rPr lang="en-US" sz="2000" b="1" dirty="0"/>
                <a:t>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Total Manpower = 25 personnel</a:t>
              </a:r>
            </a:p>
            <a:p>
              <a:r>
                <a:rPr lang="en-US" sz="1600" dirty="0"/>
                <a:t>Core Billets: 8 (1 ONR Core)</a:t>
              </a:r>
            </a:p>
            <a:p>
              <a:r>
                <a:rPr lang="en-US" sz="1600" dirty="0"/>
                <a:t>Detail/Term Appointees: 12</a:t>
              </a:r>
            </a:p>
            <a:p>
              <a:r>
                <a:rPr lang="en-US" sz="1600" dirty="0"/>
                <a:t>IPA: 1</a:t>
              </a:r>
            </a:p>
            <a:p>
              <a:r>
                <a:rPr lang="en-US" sz="1600" dirty="0"/>
                <a:t>Military: 1</a:t>
              </a:r>
            </a:p>
            <a:p>
              <a:r>
                <a:rPr lang="en-US" sz="1600" dirty="0"/>
                <a:t>ASDs (LE Staff):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940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352D-D6CC-34B9-5627-A5FBE925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0"/>
            <a:ext cx="6811617" cy="990600"/>
          </a:xfrm>
        </p:spPr>
        <p:txBody>
          <a:bodyPr/>
          <a:lstStyle/>
          <a:p>
            <a:r>
              <a:rPr lang="en-US" dirty="0">
                <a:solidFill>
                  <a:srgbClr val="022A3A"/>
                </a:solidFill>
              </a:rPr>
              <a:t>Why International Science?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57DCB-6F61-5451-B2C1-94B042B5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D94C87-A964-0BFC-A134-8436E7D780EE}"/>
              </a:ext>
            </a:extLst>
          </p:cNvPr>
          <p:cNvSpPr txBox="1"/>
          <p:nvPr/>
        </p:nvSpPr>
        <p:spPr>
          <a:xfrm>
            <a:off x="-75025" y="6612405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https://www.wipo.int/global_innovation_index/en/gii-insights-blog/2024/r-and-d-spenders.html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AD300-052A-7FB1-755C-98FEFAE28066}"/>
              </a:ext>
            </a:extLst>
          </p:cNvPr>
          <p:cNvSpPr txBox="1"/>
          <p:nvPr/>
        </p:nvSpPr>
        <p:spPr>
          <a:xfrm>
            <a:off x="-69890" y="6716320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https://www.wipo.int/edocs/pubdocs/en/wipo-pub-2000-2023-en-main-report-global-innovation-index-2023-16th-edition.pdf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2A93F-30D1-87BA-3AAE-E8A543F8A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6" b="4759"/>
          <a:stretch/>
        </p:blipFill>
        <p:spPr>
          <a:xfrm>
            <a:off x="6692132" y="1932854"/>
            <a:ext cx="3690851" cy="275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BDFA32-BB7C-D2B1-3D03-AF97BF9D3297}"/>
              </a:ext>
            </a:extLst>
          </p:cNvPr>
          <p:cNvSpPr txBox="1"/>
          <p:nvPr/>
        </p:nvSpPr>
        <p:spPr>
          <a:xfrm>
            <a:off x="1282547" y="1210053"/>
            <a:ext cx="4477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is a lead global innovator…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35D34-025D-3F00-787E-E12232E3CE7A}"/>
              </a:ext>
            </a:extLst>
          </p:cNvPr>
          <p:cNvSpPr txBox="1"/>
          <p:nvPr/>
        </p:nvSpPr>
        <p:spPr>
          <a:xfrm>
            <a:off x="6085095" y="1210011"/>
            <a:ext cx="5183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22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…but the majority of R&amp;D investment is outside our borders.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E0EAA-451A-5688-4CD6-813DC0C6BB96}"/>
              </a:ext>
            </a:extLst>
          </p:cNvPr>
          <p:cNvSpPr txBox="1"/>
          <p:nvPr/>
        </p:nvSpPr>
        <p:spPr>
          <a:xfrm>
            <a:off x="388646" y="5207819"/>
            <a:ext cx="11414708" cy="990600"/>
          </a:xfrm>
          <a:prstGeom prst="rect">
            <a:avLst/>
          </a:prstGeom>
          <a:noFill/>
          <a:ln w="762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1785374">
                  <a:custGeom>
                    <a:avLst/>
                    <a:gdLst>
                      <a:gd name="connsiteX0" fmla="*/ 0 w 11232784"/>
                      <a:gd name="connsiteY0" fmla="*/ 0 h 1173142"/>
                      <a:gd name="connsiteX1" fmla="*/ 366543 w 11232784"/>
                      <a:gd name="connsiteY1" fmla="*/ 0 h 1173142"/>
                      <a:gd name="connsiteX2" fmla="*/ 1070070 w 11232784"/>
                      <a:gd name="connsiteY2" fmla="*/ 0 h 1173142"/>
                      <a:gd name="connsiteX3" fmla="*/ 1885925 w 11232784"/>
                      <a:gd name="connsiteY3" fmla="*/ 0 h 1173142"/>
                      <a:gd name="connsiteX4" fmla="*/ 2252469 w 11232784"/>
                      <a:gd name="connsiteY4" fmla="*/ 0 h 1173142"/>
                      <a:gd name="connsiteX5" fmla="*/ 2506684 w 11232784"/>
                      <a:gd name="connsiteY5" fmla="*/ 0 h 1173142"/>
                      <a:gd name="connsiteX6" fmla="*/ 2985556 w 11232784"/>
                      <a:gd name="connsiteY6" fmla="*/ 0 h 1173142"/>
                      <a:gd name="connsiteX7" fmla="*/ 3464427 w 11232784"/>
                      <a:gd name="connsiteY7" fmla="*/ 0 h 1173142"/>
                      <a:gd name="connsiteX8" fmla="*/ 3943298 w 11232784"/>
                      <a:gd name="connsiteY8" fmla="*/ 0 h 1173142"/>
                      <a:gd name="connsiteX9" fmla="*/ 4759153 w 11232784"/>
                      <a:gd name="connsiteY9" fmla="*/ 0 h 1173142"/>
                      <a:gd name="connsiteX10" fmla="*/ 5575008 w 11232784"/>
                      <a:gd name="connsiteY10" fmla="*/ 0 h 1173142"/>
                      <a:gd name="connsiteX11" fmla="*/ 5941552 w 11232784"/>
                      <a:gd name="connsiteY11" fmla="*/ 0 h 1173142"/>
                      <a:gd name="connsiteX12" fmla="*/ 6532751 w 11232784"/>
                      <a:gd name="connsiteY12" fmla="*/ 0 h 1173142"/>
                      <a:gd name="connsiteX13" fmla="*/ 7123950 w 11232784"/>
                      <a:gd name="connsiteY13" fmla="*/ 0 h 1173142"/>
                      <a:gd name="connsiteX14" fmla="*/ 7378165 w 11232784"/>
                      <a:gd name="connsiteY14" fmla="*/ 0 h 1173142"/>
                      <a:gd name="connsiteX15" fmla="*/ 7744709 w 11232784"/>
                      <a:gd name="connsiteY15" fmla="*/ 0 h 1173142"/>
                      <a:gd name="connsiteX16" fmla="*/ 8335908 w 11232784"/>
                      <a:gd name="connsiteY16" fmla="*/ 0 h 1173142"/>
                      <a:gd name="connsiteX17" fmla="*/ 9039435 w 11232784"/>
                      <a:gd name="connsiteY17" fmla="*/ 0 h 1173142"/>
                      <a:gd name="connsiteX18" fmla="*/ 9630634 w 11232784"/>
                      <a:gd name="connsiteY18" fmla="*/ 0 h 1173142"/>
                      <a:gd name="connsiteX19" fmla="*/ 10221833 w 11232784"/>
                      <a:gd name="connsiteY19" fmla="*/ 0 h 1173142"/>
                      <a:gd name="connsiteX20" fmla="*/ 11232784 w 11232784"/>
                      <a:gd name="connsiteY20" fmla="*/ 0 h 1173142"/>
                      <a:gd name="connsiteX21" fmla="*/ 11232784 w 11232784"/>
                      <a:gd name="connsiteY21" fmla="*/ 563108 h 1173142"/>
                      <a:gd name="connsiteX22" fmla="*/ 11232784 w 11232784"/>
                      <a:gd name="connsiteY22" fmla="*/ 1173142 h 1173142"/>
                      <a:gd name="connsiteX23" fmla="*/ 10641585 w 11232784"/>
                      <a:gd name="connsiteY23" fmla="*/ 1173142 h 1173142"/>
                      <a:gd name="connsiteX24" fmla="*/ 9938058 w 11232784"/>
                      <a:gd name="connsiteY24" fmla="*/ 1173142 h 1173142"/>
                      <a:gd name="connsiteX25" fmla="*/ 9571514 w 11232784"/>
                      <a:gd name="connsiteY25" fmla="*/ 1173142 h 1173142"/>
                      <a:gd name="connsiteX26" fmla="*/ 9204971 w 11232784"/>
                      <a:gd name="connsiteY26" fmla="*/ 1173142 h 1173142"/>
                      <a:gd name="connsiteX27" fmla="*/ 8726100 w 11232784"/>
                      <a:gd name="connsiteY27" fmla="*/ 1173142 h 1173142"/>
                      <a:gd name="connsiteX28" fmla="*/ 7910245 w 11232784"/>
                      <a:gd name="connsiteY28" fmla="*/ 1173142 h 1173142"/>
                      <a:gd name="connsiteX29" fmla="*/ 7094390 w 11232784"/>
                      <a:gd name="connsiteY29" fmla="*/ 1173142 h 1173142"/>
                      <a:gd name="connsiteX30" fmla="*/ 6278535 w 11232784"/>
                      <a:gd name="connsiteY30" fmla="*/ 1173142 h 1173142"/>
                      <a:gd name="connsiteX31" fmla="*/ 5462680 w 11232784"/>
                      <a:gd name="connsiteY31" fmla="*/ 1173142 h 1173142"/>
                      <a:gd name="connsiteX32" fmla="*/ 4983809 w 11232784"/>
                      <a:gd name="connsiteY32" fmla="*/ 1173142 h 1173142"/>
                      <a:gd name="connsiteX33" fmla="*/ 4392610 w 11232784"/>
                      <a:gd name="connsiteY33" fmla="*/ 1173142 h 1173142"/>
                      <a:gd name="connsiteX34" fmla="*/ 3913738 w 11232784"/>
                      <a:gd name="connsiteY34" fmla="*/ 1173142 h 1173142"/>
                      <a:gd name="connsiteX35" fmla="*/ 3547195 w 11232784"/>
                      <a:gd name="connsiteY35" fmla="*/ 1173142 h 1173142"/>
                      <a:gd name="connsiteX36" fmla="*/ 2955996 w 11232784"/>
                      <a:gd name="connsiteY36" fmla="*/ 1173142 h 1173142"/>
                      <a:gd name="connsiteX37" fmla="*/ 2140141 w 11232784"/>
                      <a:gd name="connsiteY37" fmla="*/ 1173142 h 1173142"/>
                      <a:gd name="connsiteX38" fmla="*/ 1773597 w 11232784"/>
                      <a:gd name="connsiteY38" fmla="*/ 1173142 h 1173142"/>
                      <a:gd name="connsiteX39" fmla="*/ 1182398 w 11232784"/>
                      <a:gd name="connsiteY39" fmla="*/ 1173142 h 1173142"/>
                      <a:gd name="connsiteX40" fmla="*/ 703527 w 11232784"/>
                      <a:gd name="connsiteY40" fmla="*/ 1173142 h 1173142"/>
                      <a:gd name="connsiteX41" fmla="*/ 0 w 11232784"/>
                      <a:gd name="connsiteY41" fmla="*/ 1173142 h 1173142"/>
                      <a:gd name="connsiteX42" fmla="*/ 0 w 11232784"/>
                      <a:gd name="connsiteY42" fmla="*/ 563108 h 1173142"/>
                      <a:gd name="connsiteX43" fmla="*/ 0 w 11232784"/>
                      <a:gd name="connsiteY43" fmla="*/ 0 h 117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232784" h="1173142" extrusionOk="0">
                        <a:moveTo>
                          <a:pt x="0" y="0"/>
                        </a:moveTo>
                        <a:cubicBezTo>
                          <a:pt x="181549" y="-3949"/>
                          <a:pt x="264683" y="9882"/>
                          <a:pt x="366543" y="0"/>
                        </a:cubicBezTo>
                        <a:cubicBezTo>
                          <a:pt x="468403" y="-9882"/>
                          <a:pt x="857882" y="81839"/>
                          <a:pt x="1070070" y="0"/>
                        </a:cubicBezTo>
                        <a:cubicBezTo>
                          <a:pt x="1282258" y="-81839"/>
                          <a:pt x="1688423" y="69586"/>
                          <a:pt x="1885925" y="0"/>
                        </a:cubicBezTo>
                        <a:cubicBezTo>
                          <a:pt x="2083428" y="-69586"/>
                          <a:pt x="2144245" y="10108"/>
                          <a:pt x="2252469" y="0"/>
                        </a:cubicBezTo>
                        <a:cubicBezTo>
                          <a:pt x="2360693" y="-10108"/>
                          <a:pt x="2436003" y="13442"/>
                          <a:pt x="2506684" y="0"/>
                        </a:cubicBezTo>
                        <a:cubicBezTo>
                          <a:pt x="2577366" y="-13442"/>
                          <a:pt x="2783226" y="40382"/>
                          <a:pt x="2985556" y="0"/>
                        </a:cubicBezTo>
                        <a:cubicBezTo>
                          <a:pt x="3187886" y="-40382"/>
                          <a:pt x="3303847" y="49335"/>
                          <a:pt x="3464427" y="0"/>
                        </a:cubicBezTo>
                        <a:cubicBezTo>
                          <a:pt x="3625007" y="-49335"/>
                          <a:pt x="3841156" y="3745"/>
                          <a:pt x="3943298" y="0"/>
                        </a:cubicBezTo>
                        <a:cubicBezTo>
                          <a:pt x="4045440" y="-3745"/>
                          <a:pt x="4377012" y="44857"/>
                          <a:pt x="4759153" y="0"/>
                        </a:cubicBezTo>
                        <a:cubicBezTo>
                          <a:pt x="5141294" y="-44857"/>
                          <a:pt x="5406478" y="97551"/>
                          <a:pt x="5575008" y="0"/>
                        </a:cubicBezTo>
                        <a:cubicBezTo>
                          <a:pt x="5743539" y="-97551"/>
                          <a:pt x="5812625" y="3923"/>
                          <a:pt x="5941552" y="0"/>
                        </a:cubicBezTo>
                        <a:cubicBezTo>
                          <a:pt x="6070479" y="-3923"/>
                          <a:pt x="6333825" y="4031"/>
                          <a:pt x="6532751" y="0"/>
                        </a:cubicBezTo>
                        <a:cubicBezTo>
                          <a:pt x="6731677" y="-4031"/>
                          <a:pt x="6963784" y="3196"/>
                          <a:pt x="7123950" y="0"/>
                        </a:cubicBezTo>
                        <a:cubicBezTo>
                          <a:pt x="7284116" y="-3196"/>
                          <a:pt x="7254798" y="18863"/>
                          <a:pt x="7378165" y="0"/>
                        </a:cubicBezTo>
                        <a:cubicBezTo>
                          <a:pt x="7501533" y="-18863"/>
                          <a:pt x="7657486" y="34627"/>
                          <a:pt x="7744709" y="0"/>
                        </a:cubicBezTo>
                        <a:cubicBezTo>
                          <a:pt x="7831932" y="-34627"/>
                          <a:pt x="8133088" y="2544"/>
                          <a:pt x="8335908" y="0"/>
                        </a:cubicBezTo>
                        <a:cubicBezTo>
                          <a:pt x="8538728" y="-2544"/>
                          <a:pt x="8776457" y="34885"/>
                          <a:pt x="9039435" y="0"/>
                        </a:cubicBezTo>
                        <a:cubicBezTo>
                          <a:pt x="9302413" y="-34885"/>
                          <a:pt x="9426392" y="31839"/>
                          <a:pt x="9630634" y="0"/>
                        </a:cubicBezTo>
                        <a:cubicBezTo>
                          <a:pt x="9834876" y="-31839"/>
                          <a:pt x="9948728" y="63734"/>
                          <a:pt x="10221833" y="0"/>
                        </a:cubicBezTo>
                        <a:cubicBezTo>
                          <a:pt x="10494938" y="-63734"/>
                          <a:pt x="10823420" y="42353"/>
                          <a:pt x="11232784" y="0"/>
                        </a:cubicBezTo>
                        <a:cubicBezTo>
                          <a:pt x="11276004" y="218639"/>
                          <a:pt x="11174415" y="306096"/>
                          <a:pt x="11232784" y="563108"/>
                        </a:cubicBezTo>
                        <a:cubicBezTo>
                          <a:pt x="11291153" y="820120"/>
                          <a:pt x="11232528" y="955983"/>
                          <a:pt x="11232784" y="1173142"/>
                        </a:cubicBezTo>
                        <a:cubicBezTo>
                          <a:pt x="11066598" y="1236981"/>
                          <a:pt x="10784776" y="1122277"/>
                          <a:pt x="10641585" y="1173142"/>
                        </a:cubicBezTo>
                        <a:cubicBezTo>
                          <a:pt x="10498394" y="1224007"/>
                          <a:pt x="10149025" y="1101619"/>
                          <a:pt x="9938058" y="1173142"/>
                        </a:cubicBezTo>
                        <a:cubicBezTo>
                          <a:pt x="9727091" y="1244665"/>
                          <a:pt x="9653283" y="1171772"/>
                          <a:pt x="9571514" y="1173142"/>
                        </a:cubicBezTo>
                        <a:cubicBezTo>
                          <a:pt x="9489745" y="1174512"/>
                          <a:pt x="9311334" y="1156452"/>
                          <a:pt x="9204971" y="1173142"/>
                        </a:cubicBezTo>
                        <a:cubicBezTo>
                          <a:pt x="9098608" y="1189832"/>
                          <a:pt x="8924213" y="1119165"/>
                          <a:pt x="8726100" y="1173142"/>
                        </a:cubicBezTo>
                        <a:cubicBezTo>
                          <a:pt x="8527987" y="1227119"/>
                          <a:pt x="8131916" y="1148032"/>
                          <a:pt x="7910245" y="1173142"/>
                        </a:cubicBezTo>
                        <a:cubicBezTo>
                          <a:pt x="7688575" y="1198252"/>
                          <a:pt x="7440445" y="1099194"/>
                          <a:pt x="7094390" y="1173142"/>
                        </a:cubicBezTo>
                        <a:cubicBezTo>
                          <a:pt x="6748336" y="1247090"/>
                          <a:pt x="6572009" y="1101376"/>
                          <a:pt x="6278535" y="1173142"/>
                        </a:cubicBezTo>
                        <a:cubicBezTo>
                          <a:pt x="5985062" y="1244908"/>
                          <a:pt x="5696874" y="1130905"/>
                          <a:pt x="5462680" y="1173142"/>
                        </a:cubicBezTo>
                        <a:cubicBezTo>
                          <a:pt x="5228487" y="1215379"/>
                          <a:pt x="5177387" y="1140200"/>
                          <a:pt x="4983809" y="1173142"/>
                        </a:cubicBezTo>
                        <a:cubicBezTo>
                          <a:pt x="4790231" y="1206084"/>
                          <a:pt x="4554950" y="1140887"/>
                          <a:pt x="4392610" y="1173142"/>
                        </a:cubicBezTo>
                        <a:cubicBezTo>
                          <a:pt x="4230270" y="1205397"/>
                          <a:pt x="4040819" y="1161525"/>
                          <a:pt x="3913738" y="1173142"/>
                        </a:cubicBezTo>
                        <a:cubicBezTo>
                          <a:pt x="3786657" y="1184759"/>
                          <a:pt x="3650194" y="1155860"/>
                          <a:pt x="3547195" y="1173142"/>
                        </a:cubicBezTo>
                        <a:cubicBezTo>
                          <a:pt x="3444196" y="1190424"/>
                          <a:pt x="3162337" y="1130369"/>
                          <a:pt x="2955996" y="1173142"/>
                        </a:cubicBezTo>
                        <a:cubicBezTo>
                          <a:pt x="2749655" y="1215915"/>
                          <a:pt x="2534121" y="1091564"/>
                          <a:pt x="2140141" y="1173142"/>
                        </a:cubicBezTo>
                        <a:cubicBezTo>
                          <a:pt x="1746162" y="1254720"/>
                          <a:pt x="1948591" y="1152080"/>
                          <a:pt x="1773597" y="1173142"/>
                        </a:cubicBezTo>
                        <a:cubicBezTo>
                          <a:pt x="1598603" y="1194204"/>
                          <a:pt x="1323806" y="1146985"/>
                          <a:pt x="1182398" y="1173142"/>
                        </a:cubicBezTo>
                        <a:cubicBezTo>
                          <a:pt x="1040990" y="1199299"/>
                          <a:pt x="902089" y="1123429"/>
                          <a:pt x="703527" y="1173142"/>
                        </a:cubicBezTo>
                        <a:cubicBezTo>
                          <a:pt x="504965" y="1222855"/>
                          <a:pt x="264211" y="1108356"/>
                          <a:pt x="0" y="1173142"/>
                        </a:cubicBezTo>
                        <a:cubicBezTo>
                          <a:pt x="-16357" y="1018015"/>
                          <a:pt x="17630" y="836570"/>
                          <a:pt x="0" y="563108"/>
                        </a:cubicBezTo>
                        <a:cubicBezTo>
                          <a:pt x="-17630" y="289646"/>
                          <a:pt x="49539" y="15278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Investing in fundamental research to nourish </a:t>
            </a:r>
            <a:r>
              <a:rPr lang="en-US" sz="1600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 ideas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leading to breakthroughs that will </a:t>
            </a:r>
            <a:r>
              <a:rPr lang="en-US" sz="1600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reshape future capabilities</a:t>
            </a:r>
            <a:r>
              <a:rPr lang="en-US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50" b="1" dirty="0">
              <a:solidFill>
                <a:srgbClr val="0076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 ideas</a:t>
            </a:r>
            <a:r>
              <a:rPr lang="en-US" sz="1600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come from highly trained &amp; highly creative scientists who are </a:t>
            </a:r>
            <a:r>
              <a:rPr lang="en-US" sz="1600" b="1" dirty="0">
                <a:solidFill>
                  <a:srgbClr val="0076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engaged in global research activities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AB877-8D39-3246-CDFA-77D1751A5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16" r="6943" b="39875"/>
          <a:stretch/>
        </p:blipFill>
        <p:spPr>
          <a:xfrm>
            <a:off x="1683179" y="1932854"/>
            <a:ext cx="3661178" cy="275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BB83F1-30E8-5287-B949-5FDC7891FA92}"/>
              </a:ext>
            </a:extLst>
          </p:cNvPr>
          <p:cNvSpPr txBox="1"/>
          <p:nvPr/>
        </p:nvSpPr>
        <p:spPr>
          <a:xfrm>
            <a:off x="2235963" y="1748187"/>
            <a:ext cx="25132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Global Innovation Index Top 15 innovators 2021-2023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6780B-0795-CAAF-234A-66E7D8D87D6B}"/>
              </a:ext>
            </a:extLst>
          </p:cNvPr>
          <p:cNvSpPr txBox="1"/>
          <p:nvPr/>
        </p:nvSpPr>
        <p:spPr>
          <a:xfrm>
            <a:off x="7051149" y="1704788"/>
            <a:ext cx="3251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Global R&amp;D investment distribution by economy/region, 2006-2022</a:t>
            </a:r>
          </a:p>
        </p:txBody>
      </p:sp>
    </p:spTree>
    <p:extLst>
      <p:ext uri="{BB962C8B-B14F-4D97-AF65-F5344CB8AC3E}">
        <p14:creationId xmlns:p14="http://schemas.microsoft.com/office/powerpoint/2010/main" val="352025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40B1-8576-3020-CA68-5866BB53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210" y="0"/>
            <a:ext cx="8611870" cy="990600"/>
          </a:xfrm>
        </p:spPr>
        <p:txBody>
          <a:bodyPr/>
          <a:lstStyle/>
          <a:p>
            <a:r>
              <a:rPr lang="en-US" dirty="0"/>
              <a:t>FY24 ISP Major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935E6-DDC2-06F2-37C7-3105DBAA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02360"/>
            <a:ext cx="10972800" cy="5059364"/>
          </a:xfrm>
        </p:spPr>
        <p:txBody>
          <a:bodyPr/>
          <a:lstStyle/>
          <a:p>
            <a:r>
              <a:rPr lang="en-US" sz="2100" dirty="0"/>
              <a:t>Officially opened the ONRG Office in New Delhi in August 2024!</a:t>
            </a:r>
          </a:p>
          <a:p>
            <a:r>
              <a:rPr lang="en-US" sz="2100" dirty="0"/>
              <a:t>2024 GlobalX International Research Challenge</a:t>
            </a:r>
          </a:p>
          <a:p>
            <a:pPr lvl="1"/>
            <a:r>
              <a:rPr lang="en-US" sz="2000" dirty="0"/>
              <a:t>In-person teaming workshop in Tallinn, Estonia</a:t>
            </a:r>
          </a:p>
          <a:p>
            <a:pPr lvl="1"/>
            <a:r>
              <a:rPr lang="en-US" sz="2000" dirty="0"/>
              <a:t>3 applied research awards to universities in Australia, Finland, and Chile</a:t>
            </a:r>
          </a:p>
          <a:p>
            <a:r>
              <a:rPr lang="en-US" sz="2100" dirty="0"/>
              <a:t>Initiated 163 new fundamental research projects in 60 countries, while continuing to manage 238 existing projects (401 total projects)</a:t>
            </a:r>
          </a:p>
          <a:p>
            <a:r>
              <a:rPr lang="en-US" sz="2100" dirty="0"/>
              <a:t>Collaborative Science Program (CSP)</a:t>
            </a:r>
          </a:p>
          <a:p>
            <a:pPr lvl="1"/>
            <a:r>
              <a:rPr lang="en-US" sz="1800" dirty="0"/>
              <a:t>68 international conferences, symposiums, and workshops in 36 countries</a:t>
            </a:r>
          </a:p>
          <a:p>
            <a:pPr marL="0" lvl="1" indent="0" algn="ctr">
              <a:buNone/>
            </a:pPr>
            <a:r>
              <a:rPr lang="en-US" sz="1100" dirty="0"/>
              <a:t>● </a:t>
            </a:r>
            <a:r>
              <a:rPr lang="en-US" sz="1400" dirty="0"/>
              <a:t> 6 in Africa           </a:t>
            </a:r>
            <a:r>
              <a:rPr lang="en-US" sz="1200" dirty="0"/>
              <a:t>● </a:t>
            </a:r>
            <a:r>
              <a:rPr lang="en-US" sz="1400" dirty="0"/>
              <a:t>23 in the Americas (excluding the US)        ● 17 in Europe          ● 21 in Indo-Pacific </a:t>
            </a:r>
          </a:p>
          <a:p>
            <a:r>
              <a:rPr lang="en-US" sz="2100" dirty="0"/>
              <a:t>Visiting Scientists Program (VSP)</a:t>
            </a:r>
          </a:p>
          <a:p>
            <a:pPr lvl="1"/>
            <a:r>
              <a:rPr lang="en-US" sz="1800" dirty="0"/>
              <a:t>21 scientists from 11 countries in topics ranging from maritime weather prediction to advanced superconducting quantum devices</a:t>
            </a:r>
          </a:p>
          <a:p>
            <a:r>
              <a:rPr lang="en-US" sz="2100" dirty="0"/>
              <a:t>Global Technology Awareness (Academic Liaison Visits)</a:t>
            </a:r>
          </a:p>
          <a:p>
            <a:pPr lvl="1"/>
            <a:r>
              <a:rPr lang="en-US" sz="1800" dirty="0"/>
              <a:t>289 Liaison Visits to international universities and research institutions across 60 countries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D6B67-F2F8-67F8-93E5-B28A7EA5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7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BD9D3-5A88-2C19-691F-FA263006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B3FBF4-FAD4-2347-F4EC-919808D4F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6B3FD7-D608-672D-7E9B-D1E3ACEC6602}"/>
              </a:ext>
            </a:extLst>
          </p:cNvPr>
          <p:cNvSpPr/>
          <p:nvPr/>
        </p:nvSpPr>
        <p:spPr>
          <a:xfrm>
            <a:off x="138223" y="2144001"/>
            <a:ext cx="5856177" cy="450134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7AB735-EEE3-0FFF-7B8E-2AC406EDEB7F}"/>
              </a:ext>
            </a:extLst>
          </p:cNvPr>
          <p:cNvSpPr/>
          <p:nvPr/>
        </p:nvSpPr>
        <p:spPr>
          <a:xfrm>
            <a:off x="6197600" y="2144001"/>
            <a:ext cx="5856177" cy="450134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0B36F-B1CA-D6B5-8E9D-3B4D0F98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11874"/>
            <a:ext cx="8534400" cy="990600"/>
          </a:xfrm>
        </p:spPr>
        <p:txBody>
          <a:bodyPr/>
          <a:lstStyle/>
          <a:p>
            <a:r>
              <a:rPr lang="en-US" sz="2800" dirty="0"/>
              <a:t>FY25 ISP High-Level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D8ADA-9DCF-9C8A-CCA4-7A72765D9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912" y="2170968"/>
            <a:ext cx="5384800" cy="4292402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Region West</a:t>
            </a:r>
          </a:p>
          <a:p>
            <a:r>
              <a:rPr lang="en-US" sz="2200" dirty="0"/>
              <a:t>Engage with top universities and research institutions</a:t>
            </a:r>
          </a:p>
          <a:p>
            <a:r>
              <a:rPr lang="en-US" sz="2200" dirty="0"/>
              <a:t>Increase awareness of China S&amp;T</a:t>
            </a:r>
          </a:p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 ONR Global communications across NRDE and international partners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GTARs, Outback Outlook)</a:t>
            </a:r>
            <a:endParaRPr lang="en-US" sz="2200" dirty="0"/>
          </a:p>
          <a:p>
            <a:r>
              <a:rPr lang="en-US" sz="2200" dirty="0"/>
              <a:t>Strategic engagement in Africa</a:t>
            </a:r>
          </a:p>
          <a:p>
            <a:pPr lvl="1"/>
            <a:r>
              <a:rPr lang="en-US" sz="1800" dirty="0"/>
              <a:t>Gulf of Guinea, Saharan &amp; </a:t>
            </a:r>
            <a:r>
              <a:rPr lang="en-US" sz="1800" dirty="0" err="1"/>
              <a:t>Subsahara</a:t>
            </a:r>
            <a:r>
              <a:rPr lang="en-US" sz="1800" dirty="0"/>
              <a:t> Africa, </a:t>
            </a:r>
            <a:r>
              <a:rPr lang="en-US" sz="1800" dirty="0" err="1"/>
              <a:t>etc</a:t>
            </a:r>
            <a:endParaRPr lang="en-US" sz="1800" dirty="0"/>
          </a:p>
          <a:p>
            <a:r>
              <a:rPr lang="en-US" sz="2200" dirty="0"/>
              <a:t>Strategic engagement in Latin America</a:t>
            </a:r>
          </a:p>
          <a:p>
            <a:endParaRPr lang="en-US" sz="2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02C77-ADDA-D1BD-2E1E-EFDEA5CA7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3288" y="2137831"/>
            <a:ext cx="5384800" cy="4292402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Region East</a:t>
            </a:r>
          </a:p>
          <a:p>
            <a:pPr marL="342870" marR="0" lvl="0" indent="-34287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 with top universities and research institutions</a:t>
            </a:r>
          </a:p>
          <a:p>
            <a:pPr marL="342870" marR="0" lvl="0" indent="-34287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awareness of China S&amp;T</a:t>
            </a:r>
          </a:p>
          <a:p>
            <a:pPr marL="342870" marR="0" lvl="0" indent="-34287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 ONR Global communications across NRDE and international partners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GTARs, Outback Outlook)</a:t>
            </a:r>
          </a:p>
          <a:p>
            <a:pPr marL="342870" marR="0" lvl="0" indent="-34287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Taiwan workshop on Ocean Science</a:t>
            </a:r>
          </a:p>
          <a:p>
            <a:pPr marL="342870" marR="0" lvl="0" indent="-34287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</a:rPr>
              <a:t>GlobalX: Singapore </a:t>
            </a:r>
            <a:r>
              <a:rPr lang="en-US" sz="2200" dirty="0" err="1">
                <a:solidFill>
                  <a:prstClr val="black"/>
                </a:solidFill>
              </a:rPr>
              <a:t>Martime</a:t>
            </a:r>
            <a:r>
              <a:rPr lang="en-US" sz="2200" dirty="0">
                <a:solidFill>
                  <a:prstClr val="black"/>
                </a:solidFill>
              </a:rPr>
              <a:t> AI Grand Challenge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AE32D-1EBB-1AD2-0238-631EFF22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AFE0-C030-4AEB-A496-7DE826157CC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0D520-E8EF-8179-AC32-F7D86AD13000}"/>
              </a:ext>
            </a:extLst>
          </p:cNvPr>
          <p:cNvSpPr/>
          <p:nvPr/>
        </p:nvSpPr>
        <p:spPr>
          <a:xfrm>
            <a:off x="138223" y="978725"/>
            <a:ext cx="11919098" cy="1094624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BE0644-6B69-DA2D-D6DD-BCED614C107A}"/>
              </a:ext>
            </a:extLst>
          </p:cNvPr>
          <p:cNvSpPr txBox="1">
            <a:spLocks/>
          </p:cNvSpPr>
          <p:nvPr/>
        </p:nvSpPr>
        <p:spPr bwMode="auto">
          <a:xfrm>
            <a:off x="609600" y="1071883"/>
            <a:ext cx="10972800" cy="82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S&amp;T Global Engagement Plan (GEP) 3.0 Alignment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dirty="0"/>
              <a:t>Out of 428 total SMART tasks, ISP has lead on a staggering 322 (75%)!!!</a:t>
            </a:r>
          </a:p>
        </p:txBody>
      </p:sp>
    </p:spTree>
    <p:extLst>
      <p:ext uri="{BB962C8B-B14F-4D97-AF65-F5344CB8AC3E}">
        <p14:creationId xmlns:p14="http://schemas.microsoft.com/office/powerpoint/2010/main" val="409790414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NRG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989DE2F982874082512F18781B6A34" ma:contentTypeVersion="14" ma:contentTypeDescription="Create a new document." ma:contentTypeScope="" ma:versionID="2ad44a9fd68f6456d5218a6469aea0d2">
  <xsd:schema xmlns:xsd="http://www.w3.org/2001/XMLSchema" xmlns:xs="http://www.w3.org/2001/XMLSchema" xmlns:p="http://schemas.microsoft.com/office/2006/metadata/properties" xmlns:ns2="edff9516-c141-4839-9470-0bca1f326f3d" xmlns:ns3="d9de0a65-8224-4625-a82d-f0be31228652" targetNamespace="http://schemas.microsoft.com/office/2006/metadata/properties" ma:root="true" ma:fieldsID="79c5bdd216534cdca8122b5fa3950541" ns2:_="" ns3:_="">
    <xsd:import namespace="edff9516-c141-4839-9470-0bca1f326f3d"/>
    <xsd:import namespace="d9de0a65-8224-4625-a82d-f0be312286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f9516-c141-4839-9470-0bca1f326f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cef215b-19b7-4691-95f4-27d2fe62d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e0a65-8224-4625-a82d-f0be312286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7cb76a9-e412-4788-943f-1e5da0e6806f}" ma:internalName="TaxCatchAll" ma:showField="CatchAllData" ma:web="d9de0a65-8224-4625-a82d-f0be312286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ff9516-c141-4839-9470-0bca1f326f3d">
      <Terms xmlns="http://schemas.microsoft.com/office/infopath/2007/PartnerControls"/>
    </lcf76f155ced4ddcb4097134ff3c332f>
    <TaxCatchAll xmlns="d9de0a65-8224-4625-a82d-f0be31228652" xsi:nil="true"/>
  </documentManagement>
</p:properties>
</file>

<file path=customXml/itemProps1.xml><?xml version="1.0" encoding="utf-8"?>
<ds:datastoreItem xmlns:ds="http://schemas.openxmlformats.org/officeDocument/2006/customXml" ds:itemID="{20388F0D-502B-4BA5-A22F-9AC6BF7F7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E7A30A-19E2-4319-893F-F6411F32D55F}"/>
</file>

<file path=customXml/itemProps3.xml><?xml version="1.0" encoding="utf-8"?>
<ds:datastoreItem xmlns:ds="http://schemas.openxmlformats.org/officeDocument/2006/customXml" ds:itemID="{93E4708A-58DA-48EE-8BA0-748E9466979A}">
  <ds:schemaRefs>
    <ds:schemaRef ds:uri="http://schemas.microsoft.com/office/2006/documentManagement/types"/>
    <ds:schemaRef ds:uri="a5ce9d2c-459e-4056-8c3f-6bab04b84eb8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microsoft.com/sharepoint/v3"/>
    <ds:schemaRef ds:uri="7228c890-b48c-4019-8aee-f4476eca0f62"/>
    <ds:schemaRef ds:uri="d05be02e-eb3c-441c-965f-7791ecaf8ac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23582</TotalTime>
  <Words>663</Words>
  <Application>Microsoft Office PowerPoint</Application>
  <PresentationFormat>Widescreen</PresentationFormat>
  <Paragraphs>108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Theme1</vt:lpstr>
      <vt:lpstr>ONRG Blue</vt:lpstr>
      <vt:lpstr>Office of Naval Research Global (ONRG) International Science Program  Overview</vt:lpstr>
      <vt:lpstr>Agenda</vt:lpstr>
      <vt:lpstr>Office of Naval Research Global (ONRG)</vt:lpstr>
      <vt:lpstr>ONRG Organization</vt:lpstr>
      <vt:lpstr>ONRG International Science  Office Locations</vt:lpstr>
      <vt:lpstr>ISP Functional Org Chart</vt:lpstr>
      <vt:lpstr>Why International Science?</vt:lpstr>
      <vt:lpstr>FY24 ISP Major Accomplishments</vt:lpstr>
      <vt:lpstr>FY25 ISP High-Level Plans</vt:lpstr>
      <vt:lpstr>PowerPoint Presentation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Novotny, Clint J CIV USN ONR GLOBAL LONDON (USA)</dc:creator>
  <cp:lastModifiedBy>Patton, Dillard C CIV USN ONR GLOBAL LONDON (USA)</cp:lastModifiedBy>
  <cp:revision>378</cp:revision>
  <cp:lastPrinted>2019-03-22T10:41:17Z</cp:lastPrinted>
  <dcterms:created xsi:type="dcterms:W3CDTF">2016-12-06T12:38:40Z</dcterms:created>
  <dcterms:modified xsi:type="dcterms:W3CDTF">2025-07-23T08:32:07Z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0x0101002A989DE2F982874082512F18781B6A34</vt:lpwstr>
  </property>
  <property fmtid="{D5CDD505-2E9C-101B-9397-08002B2CF9AE}" pid="3" name="DCN">
    <vt:lpwstr>43-3960-18</vt:lpwstr>
  </property>
  <property fmtid="{D5CDD505-2E9C-101B-9397-08002B2CF9AE}" pid="4" name="OverallDistroStatement">
    <vt:lpwstr/>
  </property>
</Properties>
</file>